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5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embeddedFontLs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gBQXQE64DQeYQMKhrcmGbcwrl68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ulia Dapueto" initials="" lastIdx="1" clrIdx="0"/>
  <p:cmAuthor id="1" name="Maria Eugenia Molina Jack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1EE3E0-EFFE-4195-B77F-E1BD41E2AF55}">
  <a:tblStyle styleId="{511EE3E0-EFFE-4195-B77F-E1BD41E2AF5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86E0574-8CC8-4CB6-89FC-9A37A71FC42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9-25T12:07:52.161" idx="1">
    <p:pos x="6000" y="0"/>
    <p:text>Se questa slide fosse utile a Maria Eugenia quando introduce EMODnet si può spostare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rgDDQsg"/>
      </p:ext>
    </p:extLst>
  </p:cm>
  <p:cm authorId="1" dt="2025-09-25T12:07:52.161" idx="1">
    <p:pos x="6000" y="0"/>
    <p:text>Grazie Giulia! Mi sembra una buona idea. Procedo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rg18w8U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216bd5076_5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38216bd5076_5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216bd5076_5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8216bd5076_5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8216bd5076_5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8216bd5076_5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8216bd50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38216bd5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216bd5076_6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38216bd5076_6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216bd5076_6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8216bd5076_6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8216bd5076_6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38216bd5076_6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216bd5076_6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38216bd5076_6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216bd5076_6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8216bd5076_6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216bd5076_6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8216bd5076_6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8216bd5076_5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8216bd5076_5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835cfd6cb0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835cfd6cb0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8216bd5076_6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8216bd5076_6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216bd5076_6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38216bd5076_6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8216bd5076_6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38216bd5076_6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8216bd507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38216bd507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835cfd6cb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835cfd6cb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35cfd6cb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35cfd6cb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835cfd6cb0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835cfd6cb0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835cfd6cb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835cfd6cb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35cfd6cb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35cfd6cb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8216bd5076_5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8216bd5076_5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835cfd6cb0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835cfd6cb0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35cfd6cb0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835cfd6cb0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835cfd6cb0_1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3835cfd6cb0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835cfd6cb0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835cfd6cb0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835cfd6cb0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835cfd6cb0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835cfd6cb0_1_1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4" name="Google Shape;604;g3835cfd6cb0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835cfd6cb0_1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3835cfd6cb0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835cfd6cb0_1_1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16" name="Google Shape;616;g3835cfd6cb0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216bd507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38216bd507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8216bd507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38216bd507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216bd5076_5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8216bd5076_5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827deff813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827deff813_4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827deff813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827deff813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827deff813_4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827deff813_4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827deff813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827deff813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827deff813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827deff813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827deff813_4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3827deff813_4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827deff813_4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3827deff813_4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827deff813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827deff813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8216bd5076_5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8216bd5076_5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8216bd507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g38216bd507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216bd5076_5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8216bd5076_5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216bd5076_5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8216bd5076_5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216bd5076_5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8216bd5076_5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216bd5076_5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38216bd5076_5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7" name="Google Shape;17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4595"/>
            <a:ext cx="12192000" cy="374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8"/>
          <p:cNvSpPr/>
          <p:nvPr/>
        </p:nvSpPr>
        <p:spPr>
          <a:xfrm>
            <a:off x="265189" y="241065"/>
            <a:ext cx="11661621" cy="3313188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10" y="1506656"/>
            <a:ext cx="6658553" cy="22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589" y="829118"/>
            <a:ext cx="620656" cy="6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5507" y="710539"/>
            <a:ext cx="2067923" cy="204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216bd5076_5_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8216bd5076_5_6"/>
          <p:cNvSpPr/>
          <p:nvPr/>
        </p:nvSpPr>
        <p:spPr>
          <a:xfrm>
            <a:off x="750627" y="5822899"/>
            <a:ext cx="1066345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38216bd5076_5_6"/>
          <p:cNvSpPr/>
          <p:nvPr/>
        </p:nvSpPr>
        <p:spPr>
          <a:xfrm>
            <a:off x="750627" y="6267266"/>
            <a:ext cx="1066345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216bd5076_5_10"/>
          <p:cNvSpPr/>
          <p:nvPr/>
        </p:nvSpPr>
        <p:spPr>
          <a:xfrm>
            <a:off x="0" y="6296066"/>
            <a:ext cx="12192000" cy="561933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38216bd5076_5_10"/>
          <p:cNvSpPr/>
          <p:nvPr/>
        </p:nvSpPr>
        <p:spPr>
          <a:xfrm>
            <a:off x="750626" y="716680"/>
            <a:ext cx="10663451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38216bd5076_5_10"/>
          <p:cNvSpPr/>
          <p:nvPr/>
        </p:nvSpPr>
        <p:spPr>
          <a:xfrm>
            <a:off x="750626" y="1161047"/>
            <a:ext cx="10663451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38216bd5076_5_10"/>
          <p:cNvSpPr txBox="1"/>
          <p:nvPr/>
        </p:nvSpPr>
        <p:spPr>
          <a:xfrm>
            <a:off x="9453378" y="6485119"/>
            <a:ext cx="3125336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i="0" u="none" strike="noStrike" cap="none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www.triestenext.it</a:t>
            </a:r>
            <a:endParaRPr sz="2200" b="0" i="0" u="none" strike="noStrike" cap="non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38216bd5076_5_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5414" y="6417167"/>
            <a:ext cx="294042" cy="29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216bd5076_5_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8216bd5076_5_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g38216bd5076_5_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8216bd5076_5_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8216bd5076_5_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8" name="Google Shape;108;g38216bd5076_5_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4595"/>
            <a:ext cx="12192000" cy="374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8216bd5076_5_16"/>
          <p:cNvSpPr/>
          <p:nvPr/>
        </p:nvSpPr>
        <p:spPr>
          <a:xfrm>
            <a:off x="265189" y="241065"/>
            <a:ext cx="11661621" cy="3313188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g38216bd5076_5_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10" y="1506656"/>
            <a:ext cx="6658553" cy="22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8216bd5076_5_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589" y="829118"/>
            <a:ext cx="620656" cy="6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8216bd5076_5_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507" y="710539"/>
            <a:ext cx="2067923" cy="204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216bd5076_5_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38216bd5076_5_27"/>
          <p:cNvSpPr txBox="1"/>
          <p:nvPr/>
        </p:nvSpPr>
        <p:spPr>
          <a:xfrm>
            <a:off x="8479811" y="4555103"/>
            <a:ext cx="31253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CONTATTI</a:t>
            </a:r>
            <a:endParaRPr sz="2600" b="1" i="0" u="none" strike="noStrike" baseline="30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Eventi Srl</a:t>
            </a:r>
            <a:endParaRPr sz="2600" b="1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www.triestenxet.it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info@triestenext.it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0490991230</a:t>
            </a:r>
            <a:endParaRPr sz="2600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216bd5076_5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8216bd5076_5_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38216bd5076_5_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g38216bd5076_5_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38216bd5076_5_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8216bd5076_5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216bd5076_5_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8216bd5076_5_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g38216bd5076_5_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g38216bd5076_5_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g38216bd5076_5_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38216bd5076_5_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38216bd5076_5_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8216bd5076_5_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216bd5076_5_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38216bd5076_5_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8216bd5076_5_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8216bd5076_5_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9"/>
          <p:cNvSpPr/>
          <p:nvPr/>
        </p:nvSpPr>
        <p:spPr>
          <a:xfrm>
            <a:off x="750627" y="5822899"/>
            <a:ext cx="1066345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"/>
          <p:cNvSpPr/>
          <p:nvPr/>
        </p:nvSpPr>
        <p:spPr>
          <a:xfrm>
            <a:off x="750627" y="6267266"/>
            <a:ext cx="1066345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216bd5076_5_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38216bd5076_5_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38216bd5076_5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216bd5076_5_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8216bd5076_5_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4" name="Google Shape;144;g38216bd5076_5_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g38216bd5076_5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8216bd5076_5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38216bd5076_5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216bd5076_5_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8216bd5076_5_6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38216bd5076_5_6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g38216bd5076_5_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8216bd5076_5_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38216bd5076_5_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216bd5076_5_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8216bd5076_5_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g38216bd5076_5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38216bd5076_5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8216bd5076_5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216bd5076_5_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8216bd5076_5_7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38216bd5076_5_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38216bd5076_5_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38216bd5076_5_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8216bd5076_6_26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38216bd5076_6_26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g38216bd5076_6_2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38216bd5076_6_2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38216bd5076_6_2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79" name="Google Shape;179;g38216bd5076_6_26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4595"/>
            <a:ext cx="12191999" cy="374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8216bd5076_6_266"/>
          <p:cNvSpPr/>
          <p:nvPr/>
        </p:nvSpPr>
        <p:spPr>
          <a:xfrm>
            <a:off x="265189" y="241065"/>
            <a:ext cx="11661600" cy="33132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38216bd5076_6_2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10" y="1506656"/>
            <a:ext cx="6658551" cy="223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8216bd5076_6_2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589" y="829118"/>
            <a:ext cx="620656" cy="6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8216bd5076_6_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5507" y="710539"/>
            <a:ext cx="2067923" cy="2049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8216bd5076_6_2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8216bd5076_6_277"/>
          <p:cNvSpPr/>
          <p:nvPr/>
        </p:nvSpPr>
        <p:spPr>
          <a:xfrm>
            <a:off x="750627" y="5822899"/>
            <a:ext cx="1066350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8216bd5076_6_277"/>
          <p:cNvSpPr/>
          <p:nvPr/>
        </p:nvSpPr>
        <p:spPr>
          <a:xfrm>
            <a:off x="750627" y="6267266"/>
            <a:ext cx="10663500" cy="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216bd5076_6_281"/>
          <p:cNvSpPr/>
          <p:nvPr/>
        </p:nvSpPr>
        <p:spPr>
          <a:xfrm>
            <a:off x="0" y="6296066"/>
            <a:ext cx="12192000" cy="5619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38216bd5076_6_281"/>
          <p:cNvSpPr/>
          <p:nvPr/>
        </p:nvSpPr>
        <p:spPr>
          <a:xfrm>
            <a:off x="750626" y="716680"/>
            <a:ext cx="10663500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38216bd5076_6_281"/>
          <p:cNvSpPr/>
          <p:nvPr/>
        </p:nvSpPr>
        <p:spPr>
          <a:xfrm>
            <a:off x="750626" y="1161047"/>
            <a:ext cx="10663500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38216bd5076_6_281"/>
          <p:cNvSpPr txBox="1"/>
          <p:nvPr/>
        </p:nvSpPr>
        <p:spPr>
          <a:xfrm>
            <a:off x="9453378" y="6485119"/>
            <a:ext cx="3125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www.triestenext.it</a:t>
            </a:r>
            <a:endParaRPr sz="2200" b="0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38216bd5076_6_28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5414" y="6417167"/>
            <a:ext cx="294042" cy="29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216bd5076_6_2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8216bd5076_6_287"/>
          <p:cNvSpPr txBox="1"/>
          <p:nvPr/>
        </p:nvSpPr>
        <p:spPr>
          <a:xfrm>
            <a:off x="8479811" y="4555103"/>
            <a:ext cx="3125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CONTATTI</a:t>
            </a:r>
            <a:endParaRPr sz="2600" b="1" i="0" u="none" strike="noStrike" baseline="30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Eventi Srl</a:t>
            </a:r>
            <a:endParaRPr sz="2600" b="1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www.triestenxet.it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info@triestenext.it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0490991230</a:t>
            </a:r>
            <a:endParaRPr sz="2600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216bd5076_6_2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38216bd5076_6_2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g38216bd5076_6_29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g38216bd5076_6_2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38216bd5076_6_2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38216bd5076_6_2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/>
          <p:nvPr/>
        </p:nvSpPr>
        <p:spPr>
          <a:xfrm>
            <a:off x="0" y="6296066"/>
            <a:ext cx="12192000" cy="561933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0"/>
          <p:cNvSpPr/>
          <p:nvPr/>
        </p:nvSpPr>
        <p:spPr>
          <a:xfrm>
            <a:off x="750626" y="716680"/>
            <a:ext cx="10663451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0"/>
          <p:cNvSpPr/>
          <p:nvPr/>
        </p:nvSpPr>
        <p:spPr>
          <a:xfrm>
            <a:off x="750626" y="1161047"/>
            <a:ext cx="10663451" cy="288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0"/>
          <p:cNvSpPr txBox="1"/>
          <p:nvPr/>
        </p:nvSpPr>
        <p:spPr>
          <a:xfrm>
            <a:off x="9453378" y="6485119"/>
            <a:ext cx="3125336" cy="318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0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www.triestenext.it</a:t>
            </a:r>
            <a:endParaRPr sz="2200" b="0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5414" y="6417167"/>
            <a:ext cx="294042" cy="29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216bd5076_6_29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g38216bd5076_6_29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Google Shape;207;g38216bd5076_6_29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g38216bd5076_6_29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9" name="Google Shape;209;g38216bd5076_6_29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g38216bd5076_6_2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38216bd5076_6_2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38216bd5076_6_2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8216bd5076_6_3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38216bd5076_6_3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38216bd5076_6_3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38216bd5076_6_3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216bd5076_6_3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38216bd5076_6_3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38216bd5076_6_3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216bd5076_6_3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38216bd5076_6_3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5" name="Google Shape;225;g38216bd5076_6_3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6" name="Google Shape;226;g38216bd5076_6_3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38216bd5076_6_3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38216bd5076_6_3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216bd5076_6_3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38216bd5076_6_3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g38216bd5076_6_3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3" name="Google Shape;233;g38216bd5076_6_3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g38216bd5076_6_3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38216bd5076_6_3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216bd5076_6_3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38216bd5076_6_32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g38216bd5076_6_3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g38216bd5076_6_3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38216bd5076_6_3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8216bd5076_6_335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38216bd5076_6_335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g38216bd5076_6_3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g38216bd5076_6_3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38216bd5076_6_3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8216bd5076_6_341"/>
          <p:cNvSpPr txBox="1">
            <a:spLocks noGrp="1"/>
          </p:cNvSpPr>
          <p:nvPr>
            <p:ph type="title"/>
          </p:nvPr>
        </p:nvSpPr>
        <p:spPr>
          <a:xfrm>
            <a:off x="112714" y="88486"/>
            <a:ext cx="117564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47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g38216bd5076_6_341"/>
          <p:cNvSpPr txBox="1">
            <a:spLocks noGrp="1"/>
          </p:cNvSpPr>
          <p:nvPr>
            <p:ph type="body" idx="1"/>
          </p:nvPr>
        </p:nvSpPr>
        <p:spPr>
          <a:xfrm>
            <a:off x="112714" y="1192214"/>
            <a:ext cx="11756400" cy="5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g38216bd5076_6_341"/>
          <p:cNvSpPr txBox="1"/>
          <p:nvPr/>
        </p:nvSpPr>
        <p:spPr>
          <a:xfrm>
            <a:off x="7320742" y="6601149"/>
            <a:ext cx="37920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799"/>
              </a:buClr>
              <a:buSzPts val="900"/>
              <a:buFont typeface="Open Sans"/>
              <a:buNone/>
            </a:pPr>
            <a:endParaRPr sz="9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g38216bd5076_6_34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2402" y="6519312"/>
            <a:ext cx="1017238" cy="292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1"/>
          <p:cNvSpPr txBox="1"/>
          <p:nvPr/>
        </p:nvSpPr>
        <p:spPr>
          <a:xfrm>
            <a:off x="8479811" y="4555103"/>
            <a:ext cx="3125336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CONTATTI</a:t>
            </a:r>
            <a:endParaRPr sz="2600" b="1" i="0" u="none" strike="noStrike" baseline="30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0" u="none" strike="noStrik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Eventi Srl</a:t>
            </a:r>
            <a:endParaRPr sz="2600" b="1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www.triestenxet.it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info@triestenext.it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0" i="0" u="none" strike="noStrik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0490991230</a:t>
            </a:r>
            <a:endParaRPr sz="2600" i="0" u="none" strike="noStrike" baseline="30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8216bd5076_5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g38216bd5076_5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38216bd5076_5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g38216bd5076_5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38216bd5076_5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216bd5076_6_2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Google Shape;169;g38216bd5076_6_2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g38216bd5076_6_2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g38216bd5076_6_2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g38216bd5076_6_2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trategiamarina.isprambiente.it/msfd-paper-report-2024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hyperlink" Target="http://drive.google.com/file/d/1UbvvkH4_sZ7Hv40S4FCAtVBoHS_LRq2g/view" TargetMode="Externa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strategiamarina.isprambiente.it/attuazione-della-strategia-marina" TargetMode="Externa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strategiamarina.isprambiente.it/attuazione-della-strategia-marina" TargetMode="Externa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strategiamarina.isprambiente.it/msfd-paper-report-2024/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arpa.fvg.it/temi/temi/rifiuti/sezioni-principali/rifiuti-spiaggiati-e-microplastiche/rifiuti-spiaggiati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arpa.fvg.it/temi/temi/rifiuti/sezioni-principali/rifiuti-spiaggiati-e-microplastiche/microplastiche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trategiamarina.isprambiente.it/msfd-paper-report-2024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"/>
          <p:cNvSpPr txBox="1"/>
          <p:nvPr/>
        </p:nvSpPr>
        <p:spPr>
          <a:xfrm>
            <a:off x="894300" y="1029000"/>
            <a:ext cx="4560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lt1"/>
                </a:solidFill>
              </a:rPr>
              <a:t>Francesco Cumani, Maria Eugenia Molina Jack, Giulia Dapueto, Erika Coppola </a:t>
            </a:r>
            <a:endParaRPr/>
          </a:p>
        </p:txBody>
      </p:sp>
      <p:sp>
        <p:nvSpPr>
          <p:cNvPr id="258" name="Google Shape;258;p1"/>
          <p:cNvSpPr txBox="1"/>
          <p:nvPr/>
        </p:nvSpPr>
        <p:spPr>
          <a:xfrm>
            <a:off x="894282" y="1730250"/>
            <a:ext cx="72078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700" b="1">
                <a:solidFill>
                  <a:schemeClr val="lt1"/>
                </a:solidFill>
              </a:rPr>
              <a:t>Crisi ambientale: I dati scientifici reclamano un cambio di rotta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8216bd5076_5_150"/>
          <p:cNvSpPr txBox="1"/>
          <p:nvPr/>
        </p:nvSpPr>
        <p:spPr>
          <a:xfrm>
            <a:off x="1388942" y="752630"/>
            <a:ext cx="101111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10, microplastiche – Valutazione Ambientale, Report Comunitario 2024</a:t>
            </a:r>
            <a:endParaRPr/>
          </a:p>
        </p:txBody>
      </p:sp>
      <p:sp>
        <p:nvSpPr>
          <p:cNvPr id="340" name="Google Shape;340;g38216bd5076_5_150"/>
          <p:cNvSpPr txBox="1"/>
          <p:nvPr/>
        </p:nvSpPr>
        <p:spPr>
          <a:xfrm>
            <a:off x="834683" y="1688384"/>
            <a:ext cx="10579394" cy="232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1" u="sng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Valore soglia per il Mediterraneo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: 0,000845 mp/m</a:t>
            </a:r>
            <a:r>
              <a:rPr lang="it-IT" sz="1450" baseline="3000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(definito nel 2023)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In Italia: 0,04 mp/m</a:t>
            </a:r>
            <a:r>
              <a:rPr lang="it-IT" sz="1450" baseline="3000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2  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(mediana)</a:t>
            </a:r>
            <a:r>
              <a:rPr lang="it-IT" sz="1450" i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i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In tutte le Sottoregioni nessuna stazione ha raggiunto il GES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i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La concentrazione e la distribuzione delle microplastiche sulla superficie dell'acqua sono molto variabili a causa di diversi fattori (soprattutto ambientali)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8216bd5076_5_150"/>
          <p:cNvSpPr/>
          <p:nvPr/>
        </p:nvSpPr>
        <p:spPr>
          <a:xfrm>
            <a:off x="834683" y="4506922"/>
            <a:ext cx="2536977" cy="14040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38216bd5076_5_150"/>
          <p:cNvSpPr txBox="1"/>
          <p:nvPr/>
        </p:nvSpPr>
        <p:spPr>
          <a:xfrm>
            <a:off x="86699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43" name="Google Shape;343;g38216bd5076_5_150"/>
          <p:cNvSpPr/>
          <p:nvPr/>
        </p:nvSpPr>
        <p:spPr>
          <a:xfrm>
            <a:off x="3475525" y="4506921"/>
            <a:ext cx="2536977" cy="14040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38216bd5076_5_150"/>
          <p:cNvSpPr txBox="1"/>
          <p:nvPr/>
        </p:nvSpPr>
        <p:spPr>
          <a:xfrm>
            <a:off x="354015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345" name="Google Shape;345;g38216bd5076_5_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70" y="3971277"/>
            <a:ext cx="351076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8216bd5076_5_1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430" y="4151277"/>
            <a:ext cx="4120755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8216bd5076_5_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8185" y="3971277"/>
            <a:ext cx="3651245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8216bd5076_5_150"/>
          <p:cNvSpPr/>
          <p:nvPr/>
        </p:nvSpPr>
        <p:spPr>
          <a:xfrm>
            <a:off x="4570318" y="6056788"/>
            <a:ext cx="68437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https://strategiamarina.isprambiente.it/msfd-paper-report-2024/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8216bd5076_5_163"/>
          <p:cNvSpPr txBox="1"/>
          <p:nvPr/>
        </p:nvSpPr>
        <p:spPr>
          <a:xfrm>
            <a:off x="6389158" y="752630"/>
            <a:ext cx="511088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 – Programma di Misure</a:t>
            </a:r>
            <a:endParaRPr/>
          </a:p>
        </p:txBody>
      </p:sp>
      <p:sp>
        <p:nvSpPr>
          <p:cNvPr id="354" name="Google Shape;354;g38216bd5076_5_163"/>
          <p:cNvSpPr txBox="1"/>
          <p:nvPr/>
        </p:nvSpPr>
        <p:spPr>
          <a:xfrm>
            <a:off x="782942" y="2061099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55" name="Google Shape;355;g38216bd5076_5_163"/>
          <p:cNvSpPr txBox="1"/>
          <p:nvPr/>
        </p:nvSpPr>
        <p:spPr>
          <a:xfrm>
            <a:off x="750626" y="5011675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56" name="Google Shape;356;g38216bd5076_5_163"/>
          <p:cNvSpPr txBox="1"/>
          <p:nvPr/>
        </p:nvSpPr>
        <p:spPr>
          <a:xfrm>
            <a:off x="750626" y="1528241"/>
            <a:ext cx="10626116" cy="4378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D.P.C.M. 07 luglio 2022: Approvazione del programma di misure per il conseguimento ed il mantenimento del buono stato ambientale (Allegato I)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0" b="1" u="sng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Misure 2a e 2b: DESCRITTORE 10 – RIFIUTI MARINI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 b="1" u="sng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 b="1" u="sng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 b="1" u="sng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Implementazione di misure di </a:t>
            </a:r>
            <a:r>
              <a:rPr lang="it-IT" sz="1450" b="1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formazione e sensibilizzazione </a:t>
            </a: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per aumentare e favorire l’educazione del pubblico e degli operatori economici alla prevenzione e contrasto del </a:t>
            </a:r>
            <a:r>
              <a:rPr lang="it-IT" sz="1450" b="0" i="1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marine litter</a:t>
            </a: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Studio, progettazione e creazione della </a:t>
            </a:r>
            <a:r>
              <a:rPr lang="it-IT" sz="1450" b="1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filiera di riciclo </a:t>
            </a: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dei rifiuti marini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Avviare prototipi sperimentali su impianti di depurazione per la </a:t>
            </a:r>
            <a:r>
              <a:rPr lang="it-IT" sz="1450" b="1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rimozione delle microplastiche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Valutazione di strumenti per la riduzione dei rifiuti da </a:t>
            </a:r>
            <a:r>
              <a:rPr lang="it-IT" sz="1450" b="1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sorgenti fluviali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Predisposizione di un decreto Ministeriale per la realizzazione di sistemi di </a:t>
            </a:r>
            <a:r>
              <a:rPr lang="it-IT" sz="1450" b="1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EPR (responsabilità estesa del produttore)</a:t>
            </a: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 per la corretta gestione del fine vita delle attrezzature per la pesca e acquacoltura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 b="1" u="sng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38216bd5076_5_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13" y="2573354"/>
            <a:ext cx="2448000" cy="2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8216bd5076_5_170"/>
          <p:cNvSpPr txBox="1"/>
          <p:nvPr/>
        </p:nvSpPr>
        <p:spPr>
          <a:xfrm>
            <a:off x="3597618" y="1382430"/>
            <a:ext cx="7506640" cy="529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Unione Europea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Marine Strategy e aggiornamenti: MSFD 2008/56/EU e 2017/845/EU.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Strategia Europea per la plastica.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Regolamento UE 2023/2055: «regolamento per la restrizione sulle microplastiche»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D.Lgs. 190/2010 e DM ambiente 33416/2018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art. 9bis del DL 91/2017: buste frutta e verdura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Legge 205/2017: cotton fioc e cosmetici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D.lgs. 197/2021: bando plastica monouso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Legge Salva Mare (2021): rifiuti sul fondo del mare</a:t>
            </a:r>
            <a:endParaRPr/>
          </a:p>
          <a:p>
            <a:pPr marL="285750" marR="0" lvl="0" indent="-193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3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3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Friuli Venezia Giulia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Progetto Amare FVG</a:t>
            </a:r>
            <a:endParaRPr/>
          </a:p>
          <a:p>
            <a:pPr marL="285750" marR="0" lvl="0" indent="-1936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8216bd5076_5_170"/>
          <p:cNvSpPr txBox="1"/>
          <p:nvPr/>
        </p:nvSpPr>
        <p:spPr>
          <a:xfrm>
            <a:off x="782942" y="2061099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64" name="Google Shape;364;g38216bd5076_5_170"/>
          <p:cNvSpPr txBox="1"/>
          <p:nvPr/>
        </p:nvSpPr>
        <p:spPr>
          <a:xfrm>
            <a:off x="750626" y="5011675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65" name="Google Shape;365;g38216bd5076_5_170"/>
          <p:cNvSpPr txBox="1"/>
          <p:nvPr/>
        </p:nvSpPr>
        <p:spPr>
          <a:xfrm>
            <a:off x="4806993" y="752630"/>
            <a:ext cx="66930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 – Programma di Misure già realizzate</a:t>
            </a:r>
            <a:endParaRPr/>
          </a:p>
        </p:txBody>
      </p:sp>
      <p:pic>
        <p:nvPicPr>
          <p:cNvPr id="366" name="Google Shape;366;g38216bd5076_5_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601" y="1382430"/>
            <a:ext cx="2560235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8216bd5076_5_1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29" y="4655701"/>
            <a:ext cx="1620000" cy="1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216bd5076_0_0"/>
          <p:cNvSpPr txBox="1"/>
          <p:nvPr/>
        </p:nvSpPr>
        <p:spPr>
          <a:xfrm>
            <a:off x="0" y="5881750"/>
            <a:ext cx="11883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solidFill>
                  <a:schemeClr val="lt1"/>
                </a:solidFill>
              </a:rPr>
              <a:t>EMODnet Chemistry pan-European marine litter database in breve e i casi d’uso. Maria Eugenia Molina Jack</a:t>
            </a:r>
            <a:endParaRPr sz="1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8216bd5076_6_173"/>
          <p:cNvSpPr txBox="1"/>
          <p:nvPr/>
        </p:nvSpPr>
        <p:spPr>
          <a:xfrm>
            <a:off x="7526963" y="4889800"/>
            <a:ext cx="44022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7025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550"/>
              <a:buChar char="●"/>
            </a:pPr>
            <a:r>
              <a:rPr lang="it-IT" sz="1550">
                <a:solidFill>
                  <a:srgbClr val="767D85"/>
                </a:solidFill>
              </a:rPr>
              <a:t>La plastica monouso è diminuita del 40%</a:t>
            </a:r>
            <a:endParaRPr sz="1550">
              <a:solidFill>
                <a:srgbClr val="767D85"/>
              </a:solidFill>
            </a:endParaRPr>
          </a:p>
          <a:p>
            <a:pPr marL="457200" marR="0" lvl="0" indent="-327025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550"/>
              <a:buChar char="●"/>
            </a:pPr>
            <a:r>
              <a:rPr lang="it-IT" sz="1550">
                <a:solidFill>
                  <a:srgbClr val="767D85"/>
                </a:solidFill>
              </a:rPr>
              <a:t>Gli oggetti legati alla pesca sono diminuiti del 20%</a:t>
            </a:r>
            <a:endParaRPr sz="1550">
              <a:solidFill>
                <a:srgbClr val="767D85"/>
              </a:solidFill>
            </a:endParaRPr>
          </a:p>
          <a:p>
            <a:pPr marL="457200" marR="0" lvl="0" indent="-327025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550"/>
              <a:buChar char="●"/>
            </a:pPr>
            <a:r>
              <a:rPr lang="it-IT" sz="1550">
                <a:solidFill>
                  <a:srgbClr val="767D85"/>
                </a:solidFill>
              </a:rPr>
              <a:t>I sacchetti di plastica si sono ridotti del 20%</a:t>
            </a:r>
            <a:endParaRPr sz="1450">
              <a:solidFill>
                <a:srgbClr val="767D85"/>
              </a:solidFill>
            </a:endParaRPr>
          </a:p>
        </p:txBody>
      </p:sp>
      <p:sp>
        <p:nvSpPr>
          <p:cNvPr id="378" name="Google Shape;378;g38216bd5076_6_173"/>
          <p:cNvSpPr txBox="1"/>
          <p:nvPr/>
        </p:nvSpPr>
        <p:spPr>
          <a:xfrm>
            <a:off x="777923" y="3343922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379" name="Google Shape;379;g38216bd5076_6_1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00" y="1388200"/>
            <a:ext cx="7033775" cy="449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8216bd5076_6_17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528" y="1233889"/>
            <a:ext cx="2149047" cy="30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8216bd5076_6_173"/>
          <p:cNvSpPr txBox="1"/>
          <p:nvPr/>
        </p:nvSpPr>
        <p:spPr>
          <a:xfrm>
            <a:off x="7154675" y="4392908"/>
            <a:ext cx="49677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50" b="1">
                <a:solidFill>
                  <a:srgbClr val="767D85"/>
                </a:solidFill>
              </a:rPr>
              <a:t>Confronto tra il periodo 2015 - 2016 e il 2020 - 2021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8216bd5076_6_181"/>
          <p:cNvSpPr txBox="1"/>
          <p:nvPr/>
        </p:nvSpPr>
        <p:spPr>
          <a:xfrm>
            <a:off x="750625" y="1463402"/>
            <a:ext cx="106635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>
                <a:solidFill>
                  <a:srgbClr val="767D85"/>
                </a:solidFill>
              </a:rPr>
              <a:t>Come si fa ad arrivare a questo report?</a:t>
            </a:r>
            <a:endParaRPr sz="1650">
              <a:solidFill>
                <a:srgbClr val="767D85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rgbClr val="767D85"/>
              </a:solidFill>
            </a:endParaRPr>
          </a:p>
          <a:p>
            <a:pPr marL="457200" marR="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Monitoraggi: misurati secondo metodologie note, chiaramente codificate e concordate</a:t>
            </a:r>
            <a:endParaRPr sz="1650">
              <a:solidFill>
                <a:srgbClr val="767D85"/>
              </a:solidFill>
            </a:endParaRPr>
          </a:p>
          <a:p>
            <a:pPr marL="457200" marR="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 b="1">
                <a:solidFill>
                  <a:srgbClr val="767D85"/>
                </a:solidFill>
              </a:rPr>
              <a:t>Gestione dati:</a:t>
            </a:r>
            <a:r>
              <a:rPr lang="it-IT" sz="1650">
                <a:solidFill>
                  <a:srgbClr val="767D85"/>
                </a:solidFill>
              </a:rPr>
              <a:t> Dati di buona qualità, affidabili secondo le metodologia per ottenerli, accessibili </a:t>
            </a:r>
            <a:r>
              <a:rPr lang="it-IT" sz="1650">
                <a:solidFill>
                  <a:schemeClr val="accent2"/>
                </a:solidFill>
              </a:rPr>
              <a:t>→</a:t>
            </a:r>
            <a:r>
              <a:rPr lang="it-IT" sz="1650">
                <a:solidFill>
                  <a:srgbClr val="767D85"/>
                </a:solidFill>
              </a:rPr>
              <a:t> Può portare ad avere dati </a:t>
            </a:r>
            <a:r>
              <a:rPr lang="it-IT" sz="1650" b="1">
                <a:solidFill>
                  <a:srgbClr val="767D85"/>
                </a:solidFill>
              </a:rPr>
              <a:t>confrontabili</a:t>
            </a:r>
            <a:endParaRPr sz="1650" b="1">
              <a:solidFill>
                <a:srgbClr val="767D85"/>
              </a:solidFill>
            </a:endParaRPr>
          </a:p>
          <a:p>
            <a:pPr marL="457200" marR="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Lavoro di analisi dei dati e valutazioni</a:t>
            </a:r>
            <a:endParaRPr sz="16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g38216bd5076_6_1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521" y="4083413"/>
            <a:ext cx="4135675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8216bd5076_6_181"/>
          <p:cNvSpPr txBox="1"/>
          <p:nvPr/>
        </p:nvSpPr>
        <p:spPr>
          <a:xfrm>
            <a:off x="502275" y="5921750"/>
            <a:ext cx="228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/>
              <a:t>©Joana Mira Veiga, EUCC, The Netherlands.</a:t>
            </a:r>
            <a:endParaRPr sz="800"/>
          </a:p>
        </p:txBody>
      </p:sp>
      <p:pic>
        <p:nvPicPr>
          <p:cNvPr id="389" name="Google Shape;389;g38216bd5076_6_18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728" y="3191414"/>
            <a:ext cx="2149047" cy="30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8216bd5076_6_18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325" y="3721322"/>
            <a:ext cx="4135675" cy="232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38216bd5076_6_181"/>
          <p:cNvSpPr txBox="1"/>
          <p:nvPr/>
        </p:nvSpPr>
        <p:spPr>
          <a:xfrm>
            <a:off x="7813606" y="37213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392" name="Google Shape;392;g38216bd5076_6_181"/>
          <p:cNvSpPr txBox="1"/>
          <p:nvPr/>
        </p:nvSpPr>
        <p:spPr>
          <a:xfrm>
            <a:off x="7397073" y="55137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393" name="Google Shape;393;g38216bd5076_6_181"/>
          <p:cNvSpPr txBox="1"/>
          <p:nvPr/>
        </p:nvSpPr>
        <p:spPr>
          <a:xfrm>
            <a:off x="5065125" y="6047650"/>
            <a:ext cx="1560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/>
              <a:t>© Andreas Weith. Modificata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216bd5076_6_192"/>
          <p:cNvSpPr txBox="1"/>
          <p:nvPr/>
        </p:nvSpPr>
        <p:spPr>
          <a:xfrm>
            <a:off x="5784225" y="2828700"/>
            <a:ext cx="755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200">
                <a:solidFill>
                  <a:srgbClr val="A64D79"/>
                </a:solidFill>
              </a:rPr>
              <a:t>7</a:t>
            </a:r>
            <a:endParaRPr sz="7200">
              <a:solidFill>
                <a:srgbClr val="A64D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8216bd5076_6_192"/>
          <p:cNvSpPr txBox="1"/>
          <p:nvPr/>
        </p:nvSpPr>
        <p:spPr>
          <a:xfrm>
            <a:off x="7701106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00" name="Google Shape;400;g38216bd5076_6_192"/>
          <p:cNvSpPr txBox="1"/>
          <p:nvPr/>
        </p:nvSpPr>
        <p:spPr>
          <a:xfrm>
            <a:off x="7309123" y="56396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216bd5076_6_198"/>
          <p:cNvSpPr txBox="1"/>
          <p:nvPr/>
        </p:nvSpPr>
        <p:spPr>
          <a:xfrm>
            <a:off x="7701106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06" name="Google Shape;406;g38216bd5076_6_198"/>
          <p:cNvSpPr txBox="1"/>
          <p:nvPr/>
        </p:nvSpPr>
        <p:spPr>
          <a:xfrm>
            <a:off x="7309123" y="56396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07" name="Google Shape;407;g38216bd5076_6_198"/>
          <p:cNvSpPr txBox="1"/>
          <p:nvPr/>
        </p:nvSpPr>
        <p:spPr>
          <a:xfrm>
            <a:off x="285750" y="1549650"/>
            <a:ext cx="11331000" cy="2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cosa? (temperatura?Salinità, Acidità?..)</a:t>
            </a: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dove? (tipo di coordinate? lat,lon; lon,lat;Sistema di riferimento?...)</a:t>
            </a: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quando? (data…YYYY-MM-DD, MM-DD-YYYY, DD-MM-YYYY, … )</a:t>
            </a: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come? (strumento?calibrazione?modello?)</a:t>
            </a: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chi? (istituto?persona?...)</a:t>
            </a:r>
            <a:endParaRPr sz="1650">
              <a:solidFill>
                <a:srgbClr val="767D85"/>
              </a:solidFill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in quali condizioni?  …per capire </a:t>
            </a:r>
            <a:r>
              <a:rPr lang="it-IT" sz="1650" b="1">
                <a:solidFill>
                  <a:srgbClr val="767D85"/>
                </a:solidFill>
              </a:rPr>
              <a:t>SE</a:t>
            </a:r>
            <a:r>
              <a:rPr lang="it-IT" sz="1650">
                <a:solidFill>
                  <a:srgbClr val="767D85"/>
                </a:solidFill>
              </a:rPr>
              <a:t>  questa informazione è affidabile e confrontabile con un altro dato/informazione misurato altrove o nello stesso luogo in un altro momento…</a:t>
            </a:r>
            <a:endParaRPr sz="1650">
              <a:solidFill>
                <a:srgbClr val="767D85"/>
              </a:solidFill>
            </a:endParaRPr>
          </a:p>
        </p:txBody>
      </p:sp>
      <p:sp>
        <p:nvSpPr>
          <p:cNvPr id="408" name="Google Shape;408;g38216bd5076_6_198"/>
          <p:cNvSpPr/>
          <p:nvPr/>
        </p:nvSpPr>
        <p:spPr>
          <a:xfrm>
            <a:off x="5365772" y="4544601"/>
            <a:ext cx="2811000" cy="126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86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350" tIns="82350" rIns="82350" bIns="82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1"/>
              <a:buFont typeface="Arial"/>
              <a:buNone/>
            </a:pPr>
            <a:endParaRPr sz="120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38216bd5076_6_198"/>
          <p:cNvSpPr txBox="1"/>
          <p:nvPr/>
        </p:nvSpPr>
        <p:spPr>
          <a:xfrm>
            <a:off x="8846500" y="4745350"/>
            <a:ext cx="2979300" cy="8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350" tIns="82350" rIns="82350" bIns="8235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767D85"/>
                </a:solidFill>
              </a:rPr>
              <a:t>terminologia</a:t>
            </a:r>
            <a:r>
              <a:rPr lang="it-IT" sz="2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it-IT" sz="2200" b="1">
                <a:solidFill>
                  <a:srgbClr val="767D85"/>
                </a:solidFill>
              </a:rPr>
              <a:t>comune concordata!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216bd5076_6_206"/>
          <p:cNvSpPr txBox="1"/>
          <p:nvPr/>
        </p:nvSpPr>
        <p:spPr>
          <a:xfrm>
            <a:off x="8129731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15" name="Google Shape;415;g38216bd5076_6_206"/>
          <p:cNvSpPr txBox="1"/>
          <p:nvPr/>
        </p:nvSpPr>
        <p:spPr>
          <a:xfrm>
            <a:off x="7737748" y="56396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16" name="Google Shape;416;g38216bd5076_6_206"/>
          <p:cNvSpPr txBox="1"/>
          <p:nvPr/>
        </p:nvSpPr>
        <p:spPr>
          <a:xfrm>
            <a:off x="428625" y="1121025"/>
            <a:ext cx="30003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025" tIns="114025" rIns="114025" bIns="114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>
                <a:solidFill>
                  <a:srgbClr val="767D85"/>
                </a:solidFill>
              </a:rPr>
              <a:t>plastpåse</a:t>
            </a:r>
            <a:endParaRPr sz="3600">
              <a:solidFill>
                <a:srgbClr val="767D85"/>
              </a:solidFill>
            </a:endParaRPr>
          </a:p>
        </p:txBody>
      </p:sp>
      <p:pic>
        <p:nvPicPr>
          <p:cNvPr id="417" name="Google Shape;417;g38216bd5076_6_206" descr="Pensive young man in glasses, questions (Fornito da Getty Images)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598" y="1962996"/>
            <a:ext cx="3175368" cy="32767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8216bd5076_6_206"/>
          <p:cNvSpPr txBox="1"/>
          <p:nvPr/>
        </p:nvSpPr>
        <p:spPr>
          <a:xfrm>
            <a:off x="4550025" y="1987525"/>
            <a:ext cx="27585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025" tIns="114025" rIns="114025" bIns="114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solidFill>
                  <a:srgbClr val="767D85"/>
                </a:solidFill>
              </a:rPr>
              <a:t>borsa di plastica</a:t>
            </a:r>
            <a:endParaRPr sz="2500">
              <a:solidFill>
                <a:srgbClr val="767D85"/>
              </a:solidFill>
            </a:endParaRPr>
          </a:p>
        </p:txBody>
      </p:sp>
      <p:sp>
        <p:nvSpPr>
          <p:cNvPr id="419" name="Google Shape;419;g38216bd5076_6_206"/>
          <p:cNvSpPr txBox="1"/>
          <p:nvPr/>
        </p:nvSpPr>
        <p:spPr>
          <a:xfrm>
            <a:off x="4550024" y="3154000"/>
            <a:ext cx="1939500" cy="615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14025" tIns="114025" rIns="114025" bIns="1140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>
                <a:solidFill>
                  <a:srgbClr val="767D85"/>
                </a:solidFill>
              </a:rPr>
              <a:t>plastic bag</a:t>
            </a:r>
            <a:endParaRPr sz="2500" b="1">
              <a:solidFill>
                <a:srgbClr val="767D85"/>
              </a:solidFill>
            </a:endParaRPr>
          </a:p>
        </p:txBody>
      </p:sp>
      <p:pic>
        <p:nvPicPr>
          <p:cNvPr id="420" name="Google Shape;420;g38216bd5076_6_206" descr="A reusable plastic bag (Fornito da Getty Images)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701" y="4077853"/>
            <a:ext cx="2811479" cy="187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8216bd5076_6_206" descr="Plastic shopping bags isolated on white background. (Fornito da Getty Images)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488" y="1311088"/>
            <a:ext cx="2342021" cy="234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8216bd5076_6_206" descr="Transparent plastic packing bag (Fornito da Getty Images)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604" y="1425294"/>
            <a:ext cx="1836221" cy="2113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8216bd5076_6_218"/>
          <p:cNvSpPr txBox="1"/>
          <p:nvPr/>
        </p:nvSpPr>
        <p:spPr>
          <a:xfrm>
            <a:off x="7701106" y="4852737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28" name="Google Shape;428;g38216bd5076_6_218"/>
          <p:cNvSpPr txBox="1"/>
          <p:nvPr/>
        </p:nvSpPr>
        <p:spPr>
          <a:xfrm>
            <a:off x="7309123" y="56396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  <p:pic>
        <p:nvPicPr>
          <p:cNvPr id="429" name="Google Shape;429;g38216bd5076_6_218" title="20250916_111410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0" y="1353284"/>
            <a:ext cx="2793026" cy="45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8216bd5076_6_218" title="20250916_111649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250" y="1353275"/>
            <a:ext cx="2575690" cy="45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8216bd5076_6_218" title="20250916_120059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7925" y="2005488"/>
            <a:ext cx="3202851" cy="328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216bd5076_5_81"/>
          <p:cNvSpPr txBox="1"/>
          <p:nvPr/>
        </p:nvSpPr>
        <p:spPr>
          <a:xfrm>
            <a:off x="795750" y="5858850"/>
            <a:ext cx="1115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DIRETTIVA QUADRO SULLA STRATEGIA PER L’AMBIENTE MARINO: il ruolo di ARPA  FVG nelle attività di monitoraggio.</a:t>
            </a:r>
            <a:endParaRPr sz="1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835cfd6cb0_1_50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674345" lvl="0" indent="0" algn="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 sz="20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European Marine Observation and Data network</a:t>
            </a:r>
            <a:endParaRPr sz="2000">
              <a:solidFill>
                <a:srgbClr val="009FE3"/>
              </a:solidFill>
            </a:endParaRPr>
          </a:p>
        </p:txBody>
      </p:sp>
      <p:sp>
        <p:nvSpPr>
          <p:cNvPr id="437" name="Google Shape;437;g3835cfd6cb0_1_50"/>
          <p:cNvSpPr txBox="1"/>
          <p:nvPr/>
        </p:nvSpPr>
        <p:spPr>
          <a:xfrm>
            <a:off x="4073699" y="1396434"/>
            <a:ext cx="73809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European Marine Observation and Data network (EMODnet) è un programma della Commissione Europea per facilitare l’accesso e uso dei dati del mare.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Si basa su una rete internazionale di esperti che lavorano per garantire qualità in tutte le fasi della catena del valore del dato.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Risponde alle esigenze della ricerca scientifica e si rivolge a tutti gli interlocutori e operatori del settore, inclusi i cittadini.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Sviluppa strumenti di consultazione accessibili a tutti e senza restrizioni.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Integra dati e prodotti nei campi della Batimetria, Biologia, Chimica, Geologia, Fisica, Habitat Marini, Attività Antropiche.</a:t>
            </a:r>
            <a:endParaRPr sz="20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3835cfd6cb0_1_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88000" cy="225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835cfd6cb0_1_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85625"/>
            <a:ext cx="3888000" cy="22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3835cfd6cb0_1_5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5544"/>
            <a:ext cx="3888002" cy="2228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g3835cfd6cb0_1_50"/>
          <p:cNvGrpSpPr/>
          <p:nvPr/>
        </p:nvGrpSpPr>
        <p:grpSpPr>
          <a:xfrm>
            <a:off x="10947639" y="71786"/>
            <a:ext cx="1069553" cy="1134697"/>
            <a:chOff x="11122450" y="261738"/>
            <a:chExt cx="1069553" cy="1134697"/>
          </a:xfrm>
        </p:grpSpPr>
        <p:sp>
          <p:nvSpPr>
            <p:cNvPr id="442" name="Google Shape;442;g3835cfd6cb0_1_50"/>
            <p:cNvSpPr/>
            <p:nvPr/>
          </p:nvSpPr>
          <p:spPr>
            <a:xfrm>
              <a:off x="11122450" y="261739"/>
              <a:ext cx="1069500" cy="113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3" name="Google Shape;443;g3835cfd6cb0_1_5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2450" y="261738"/>
              <a:ext cx="1069553" cy="11346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8216bd5076_6_226"/>
          <p:cNvSpPr txBox="1"/>
          <p:nvPr/>
        </p:nvSpPr>
        <p:spPr>
          <a:xfrm>
            <a:off x="7701106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49" name="Google Shape;449;g38216bd5076_6_226"/>
          <p:cNvSpPr/>
          <p:nvPr/>
        </p:nvSpPr>
        <p:spPr>
          <a:xfrm>
            <a:off x="351694" y="4751600"/>
            <a:ext cx="3877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767D85"/>
                </a:solidFill>
              </a:rPr>
              <a:t>Raccolta, standardizzazione, controllo di qualità e aggregazione </a:t>
            </a:r>
            <a:r>
              <a:rPr lang="it-IT" sz="1200" i="0" u="none" strike="noStrike" cap="none">
                <a:solidFill>
                  <a:srgbClr val="767D85"/>
                </a:solidFill>
              </a:rPr>
              <a:t>di dati marini rilevanti per le </a:t>
            </a:r>
            <a:r>
              <a:rPr lang="it-IT" sz="1200" b="1" i="0" u="none" strike="noStrike" cap="none">
                <a:solidFill>
                  <a:srgbClr val="767D85"/>
                </a:solidFill>
              </a:rPr>
              <a:t>direttive marine dell'UE e per le sfide globali</a:t>
            </a:r>
            <a:endParaRPr sz="1200" b="1" i="0" u="none" strike="noStrike" cap="none">
              <a:solidFill>
                <a:srgbClr val="767D85"/>
              </a:solidFill>
            </a:endParaRPr>
          </a:p>
          <a:p>
            <a:pPr marL="22860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0" name="Google Shape;450;g38216bd5076_6_2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94" y="1154000"/>
            <a:ext cx="4074840" cy="34206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1" name="Google Shape;451;g38216bd5076_6_226"/>
          <p:cNvGraphicFramePr/>
          <p:nvPr/>
        </p:nvGraphicFramePr>
        <p:xfrm>
          <a:off x="6238658" y="1320688"/>
          <a:ext cx="4932100" cy="2208225"/>
        </p:xfrm>
        <a:graphic>
          <a:graphicData uri="http://schemas.openxmlformats.org/drawingml/2006/table">
            <a:tbl>
              <a:tblPr firstRow="1" bandRow="1">
                <a:noFill/>
                <a:tableStyleId>{511EE3E0-EFFE-4195-B77F-E1BD41E2AF55}</a:tableStyleId>
              </a:tblPr>
              <a:tblGrid>
                <a:gridCol w="192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 b="1" u="none" strike="noStrike" cap="none">
                          <a:solidFill>
                            <a:srgbClr val="767D85"/>
                          </a:solidFill>
                        </a:rPr>
                        <a:t>Gr</a:t>
                      </a:r>
                      <a:r>
                        <a:rPr lang="it-IT" b="1">
                          <a:solidFill>
                            <a:srgbClr val="767D85"/>
                          </a:solidFill>
                        </a:rPr>
                        <a:t>uppi di parametri</a:t>
                      </a:r>
                      <a:endParaRPr b="1" u="none" strike="noStrike" cap="none">
                        <a:solidFill>
                          <a:srgbClr val="767D85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>
                          <a:solidFill>
                            <a:srgbClr val="FFFFFF"/>
                          </a:solidFill>
                        </a:rPr>
                        <a:t>Rifiuti marini</a:t>
                      </a:r>
                      <a:endParaRPr i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A71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>
                          <a:solidFill>
                            <a:srgbClr val="FFFFFF"/>
                          </a:solidFill>
                        </a:rPr>
                        <a:t>Rifiuti spiaggiati</a:t>
                      </a:r>
                      <a:r>
                        <a:rPr lang="it-IT" i="0" u="none" strike="noStrike" cap="none">
                          <a:solidFill>
                            <a:srgbClr val="FFFFFF"/>
                          </a:solidFill>
                        </a:rPr>
                        <a:t>, 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Rifiuti sul fondale</a:t>
                      </a:r>
                      <a:r>
                        <a:rPr lang="it-IT" i="0" u="none" strike="noStrike" cap="none">
                          <a:solidFill>
                            <a:srgbClr val="FFFFFF"/>
                          </a:solidFill>
                        </a:rPr>
                        <a:t>, 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microrifiuti in acqua e sedimento</a:t>
                      </a:r>
                      <a:endParaRPr i="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A7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>
                          <a:solidFill>
                            <a:srgbClr val="767D85"/>
                          </a:solidFill>
                        </a:rPr>
                        <a:t>Eutrofizzazione</a:t>
                      </a:r>
                      <a:endParaRPr u="none" strike="noStrike" cap="none">
                        <a:solidFill>
                          <a:srgbClr val="767D85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u="none" strike="noStrike" cap="none">
                          <a:solidFill>
                            <a:srgbClr val="767D85"/>
                          </a:solidFill>
                        </a:rPr>
                        <a:t>Nutri</a:t>
                      </a:r>
                      <a:r>
                        <a:rPr lang="it-IT">
                          <a:solidFill>
                            <a:srgbClr val="767D85"/>
                          </a:solidFill>
                        </a:rPr>
                        <a:t>enti</a:t>
                      </a:r>
                      <a:r>
                        <a:rPr lang="it-IT" u="none" strike="noStrike" cap="none">
                          <a:solidFill>
                            <a:srgbClr val="767D85"/>
                          </a:solidFill>
                        </a:rPr>
                        <a:t>, </a:t>
                      </a:r>
                      <a:r>
                        <a:rPr lang="it-IT">
                          <a:solidFill>
                            <a:srgbClr val="767D85"/>
                          </a:solidFill>
                        </a:rPr>
                        <a:t>gas disciolti</a:t>
                      </a:r>
                      <a:r>
                        <a:rPr lang="it-IT" u="none" strike="noStrike" cap="none">
                          <a:solidFill>
                            <a:srgbClr val="767D85"/>
                          </a:solidFill>
                        </a:rPr>
                        <a:t>, e</a:t>
                      </a:r>
                      <a:r>
                        <a:rPr lang="it-IT">
                          <a:solidFill>
                            <a:srgbClr val="767D85"/>
                          </a:solidFill>
                        </a:rPr>
                        <a:t>c</a:t>
                      </a:r>
                      <a:r>
                        <a:rPr lang="it-IT" u="none" strike="noStrike" cap="none">
                          <a:solidFill>
                            <a:srgbClr val="767D85"/>
                          </a:solidFill>
                        </a:rPr>
                        <a:t>c.</a:t>
                      </a:r>
                      <a:endParaRPr u="none" strike="noStrike" cap="none">
                        <a:solidFill>
                          <a:srgbClr val="767D85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>
                          <a:solidFill>
                            <a:srgbClr val="FFFFFF"/>
                          </a:solidFill>
                        </a:rPr>
                        <a:t>Inquinanti</a:t>
                      </a:r>
                      <a:endParaRPr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A71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-IT" u="none" strike="noStrike" cap="none">
                          <a:solidFill>
                            <a:srgbClr val="FFFFFF"/>
                          </a:solidFill>
                        </a:rPr>
                        <a:t>H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idrocarburi</a:t>
                      </a:r>
                      <a:r>
                        <a:rPr lang="it-IT" u="none" strike="noStrike" cap="none">
                          <a:solidFill>
                            <a:srgbClr val="FFFFFF"/>
                          </a:solidFill>
                        </a:rPr>
                        <a:t>, 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Metalli</a:t>
                      </a:r>
                      <a:r>
                        <a:rPr lang="it-IT" u="none" strike="noStrike" cap="none">
                          <a:solidFill>
                            <a:srgbClr val="FFFFFF"/>
                          </a:solidFill>
                        </a:rPr>
                        <a:t>, Pesti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cidi</a:t>
                      </a:r>
                      <a:r>
                        <a:rPr lang="it-IT" u="none" strike="noStrike" cap="none">
                          <a:solidFill>
                            <a:srgbClr val="FFFFFF"/>
                          </a:solidFill>
                        </a:rPr>
                        <a:t>, e</a:t>
                      </a:r>
                      <a:r>
                        <a:rPr lang="it-IT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lang="it-IT" u="none" strike="noStrike" cap="none">
                          <a:solidFill>
                            <a:srgbClr val="FFFFFF"/>
                          </a:solidFill>
                        </a:rPr>
                        <a:t>c.</a:t>
                      </a:r>
                      <a:endParaRPr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68600" marR="68600" marT="34300" marB="34300" anchor="ctr">
                    <a:lnL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57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A7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52" name="Google Shape;452;g38216bd5076_6_226" title="frame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694" y="5324588"/>
            <a:ext cx="725551" cy="90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8216bd5076_6_22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488" y="3829701"/>
            <a:ext cx="2580657" cy="190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38216bd5076_6_226"/>
          <p:cNvSpPr txBox="1"/>
          <p:nvPr/>
        </p:nvSpPr>
        <p:spPr>
          <a:xfrm>
            <a:off x="7531800" y="3887850"/>
            <a:ext cx="3711900" cy="1786800"/>
          </a:xfrm>
          <a:prstGeom prst="rect">
            <a:avLst/>
          </a:prstGeom>
          <a:solidFill>
            <a:srgbClr val="FBFBFB">
              <a:alpha val="80000"/>
            </a:srgbClr>
          </a:solidFill>
          <a:ln w="7725" cap="flat" cmpd="sng">
            <a:solidFill>
              <a:srgbClr val="012C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025" tIns="37000" rIns="74025" bIns="370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r>
              <a:rPr lang="it-IT" sz="1295" b="1">
                <a:solidFill>
                  <a:srgbClr val="0A71B4"/>
                </a:solidFill>
              </a:rPr>
              <a:t>La rete</a:t>
            </a:r>
            <a:endParaRPr sz="1295" i="0" u="none" strike="noStrike" cap="none">
              <a:solidFill>
                <a:srgbClr val="0A71B4"/>
              </a:solidFill>
            </a:endParaRPr>
          </a:p>
          <a:p>
            <a:pPr marL="150783" marR="0" lvl="0" indent="-150783" algn="l" rtl="0">
              <a:lnSpc>
                <a:spcPct val="115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r>
              <a:rPr lang="it-IT" b="1" i="0" u="none" strike="noStrike" cap="none">
                <a:solidFill>
                  <a:srgbClr val="767D85"/>
                </a:solidFill>
              </a:rPr>
              <a:t>45 </a:t>
            </a:r>
            <a:r>
              <a:rPr lang="it-IT">
                <a:solidFill>
                  <a:srgbClr val="767D85"/>
                </a:solidFill>
              </a:rPr>
              <a:t>Istituti di ricerca e esperti di gestione dati</a:t>
            </a:r>
            <a:endParaRPr i="0" u="none" strike="noStrike" cap="none">
              <a:solidFill>
                <a:srgbClr val="767D85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r>
              <a:rPr lang="it-IT" b="1" i="0" u="none" strike="noStrike" cap="none">
                <a:solidFill>
                  <a:srgbClr val="767D85"/>
                </a:solidFill>
              </a:rPr>
              <a:t>27</a:t>
            </a:r>
            <a:r>
              <a:rPr lang="it-IT" i="0" u="none" strike="noStrike" cap="none">
                <a:solidFill>
                  <a:srgbClr val="767D85"/>
                </a:solidFill>
              </a:rPr>
              <a:t> </a:t>
            </a:r>
            <a:r>
              <a:rPr lang="it-IT">
                <a:solidFill>
                  <a:srgbClr val="767D85"/>
                </a:solidFill>
              </a:rPr>
              <a:t>Paesi</a:t>
            </a:r>
            <a:endParaRPr i="0" u="none" strike="noStrike" cap="none">
              <a:solidFill>
                <a:srgbClr val="767D85"/>
              </a:solidFill>
            </a:endParaRPr>
          </a:p>
          <a:p>
            <a:pPr marL="150783" marR="0" lvl="0" indent="-150783" algn="l" rtl="0">
              <a:lnSpc>
                <a:spcPct val="115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1619"/>
              <a:buFont typeface="Arial"/>
              <a:buNone/>
            </a:pPr>
            <a:r>
              <a:rPr lang="it-IT" b="1" i="0" u="none" strike="noStrike" cap="none">
                <a:solidFill>
                  <a:srgbClr val="767D85"/>
                </a:solidFill>
              </a:rPr>
              <a:t>5</a:t>
            </a:r>
            <a:r>
              <a:rPr lang="it-IT" i="0" u="none" strike="noStrike" cap="none">
                <a:solidFill>
                  <a:srgbClr val="767D85"/>
                </a:solidFill>
              </a:rPr>
              <a:t>   </a:t>
            </a:r>
            <a:r>
              <a:rPr lang="it-IT">
                <a:solidFill>
                  <a:srgbClr val="767D85"/>
                </a:solidFill>
              </a:rPr>
              <a:t>Organizzazioni internazionali</a:t>
            </a:r>
            <a:r>
              <a:rPr lang="it-IT" i="0" u="none" strike="noStrike" cap="none">
                <a:solidFill>
                  <a:srgbClr val="767D85"/>
                </a:solidFill>
              </a:rPr>
              <a:t>                         (ICES + RSCs)</a:t>
            </a:r>
            <a:endParaRPr i="0" u="none" strike="noStrike" cap="none">
              <a:solidFill>
                <a:srgbClr val="767D85"/>
              </a:solidFill>
            </a:endParaRPr>
          </a:p>
        </p:txBody>
      </p:sp>
      <p:cxnSp>
        <p:nvCxnSpPr>
          <p:cNvPr id="455" name="Google Shape;455;g38216bd5076_6_226"/>
          <p:cNvCxnSpPr/>
          <p:nvPr/>
        </p:nvCxnSpPr>
        <p:spPr>
          <a:xfrm>
            <a:off x="3593850" y="2297000"/>
            <a:ext cx="5934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6" name="Google Shape;456;g38216bd5076_6_226" title="OGS_logoB1_RGB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525" y="2450050"/>
            <a:ext cx="1097280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38216bd5076_6_237" title="Screenshot 2025-09-16 at 12.37.29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450875"/>
            <a:ext cx="4511949" cy="285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8216bd5076_6_2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921" y="3088325"/>
            <a:ext cx="2246380" cy="318365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38216bd5076_6_237"/>
          <p:cNvSpPr/>
          <p:nvPr/>
        </p:nvSpPr>
        <p:spPr>
          <a:xfrm>
            <a:off x="5840699" y="1195325"/>
            <a:ext cx="4866210" cy="2373948"/>
          </a:xfrm>
          <a:prstGeom prst="irregularSeal1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384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767D85"/>
                </a:solidFill>
              </a:rPr>
              <a:t>Marine litter baselines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8216bd5076_6_237"/>
          <p:cNvSpPr/>
          <p:nvPr/>
        </p:nvSpPr>
        <p:spPr>
          <a:xfrm>
            <a:off x="8" y="406660"/>
            <a:ext cx="4264272" cy="2373948"/>
          </a:xfrm>
          <a:prstGeom prst="irregularSeal1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38216bd5076_6_237"/>
          <p:cNvSpPr txBox="1"/>
          <p:nvPr/>
        </p:nvSpPr>
        <p:spPr>
          <a:xfrm>
            <a:off x="7701106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66" name="Google Shape;466;g38216bd5076_6_237"/>
          <p:cNvSpPr txBox="1"/>
          <p:nvPr/>
        </p:nvSpPr>
        <p:spPr>
          <a:xfrm>
            <a:off x="7309123" y="5639650"/>
            <a:ext cx="1493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Gestione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67" name="Google Shape;467;g38216bd5076_6_237"/>
          <p:cNvSpPr txBox="1"/>
          <p:nvPr/>
        </p:nvSpPr>
        <p:spPr>
          <a:xfrm>
            <a:off x="632133" y="1195335"/>
            <a:ext cx="30000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3846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767D85"/>
                </a:solidFill>
              </a:rPr>
              <a:t>Single-use plastics: New EU rules to reduce marine litter</a:t>
            </a:r>
            <a:endParaRPr sz="1600" b="1">
              <a:solidFill>
                <a:srgbClr val="767D85"/>
              </a:solidFill>
            </a:endParaRPr>
          </a:p>
        </p:txBody>
      </p:sp>
      <p:sp>
        <p:nvSpPr>
          <p:cNvPr id="468" name="Google Shape;468;g38216bd5076_6_237"/>
          <p:cNvSpPr txBox="1"/>
          <p:nvPr/>
        </p:nvSpPr>
        <p:spPr>
          <a:xfrm>
            <a:off x="3977050" y="-6388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3846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900">
              <a:solidFill>
                <a:srgbClr val="767D85"/>
              </a:solidFill>
            </a:endParaRPr>
          </a:p>
        </p:txBody>
      </p:sp>
      <p:pic>
        <p:nvPicPr>
          <p:cNvPr id="469" name="Google Shape;469;g38216bd5076_6_237" title="Screenshot 2025-09-16 at 12.38.05.png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26" y="3169888"/>
            <a:ext cx="2153999" cy="30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8216bd5076_6_237"/>
          <p:cNvSpPr txBox="1"/>
          <p:nvPr/>
        </p:nvSpPr>
        <p:spPr>
          <a:xfrm>
            <a:off x="8429631" y="752625"/>
            <a:ext cx="30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Altre storie di successo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8216bd5076_6_250"/>
          <p:cNvSpPr txBox="1"/>
          <p:nvPr/>
        </p:nvSpPr>
        <p:spPr>
          <a:xfrm>
            <a:off x="7701106" y="3951525"/>
            <a:ext cx="114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>
                <a:solidFill>
                  <a:schemeClr val="lt1"/>
                </a:solidFill>
              </a:rPr>
              <a:t>Analisi dati</a:t>
            </a:r>
            <a:endParaRPr sz="1450">
              <a:solidFill>
                <a:schemeClr val="lt1"/>
              </a:solidFill>
            </a:endParaRPr>
          </a:p>
        </p:txBody>
      </p:sp>
      <p:sp>
        <p:nvSpPr>
          <p:cNvPr id="476" name="Google Shape;476;g38216bd5076_6_250"/>
          <p:cNvSpPr txBox="1"/>
          <p:nvPr/>
        </p:nvSpPr>
        <p:spPr>
          <a:xfrm>
            <a:off x="3977050" y="-6388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3846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900">
              <a:solidFill>
                <a:srgbClr val="767D85"/>
              </a:solidFill>
            </a:endParaRPr>
          </a:p>
        </p:txBody>
      </p:sp>
      <p:sp>
        <p:nvSpPr>
          <p:cNvPr id="477" name="Google Shape;477;g38216bd5076_6_250"/>
          <p:cNvSpPr txBox="1"/>
          <p:nvPr/>
        </p:nvSpPr>
        <p:spPr>
          <a:xfrm>
            <a:off x="6231551" y="752625"/>
            <a:ext cx="526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Il futuro…ma un po’ già il presente</a:t>
            </a:r>
            <a:endParaRPr/>
          </a:p>
        </p:txBody>
      </p:sp>
      <p:sp>
        <p:nvSpPr>
          <p:cNvPr id="478" name="Google Shape;478;g38216bd5076_6_250"/>
          <p:cNvSpPr txBox="1"/>
          <p:nvPr/>
        </p:nvSpPr>
        <p:spPr>
          <a:xfrm>
            <a:off x="461600" y="1549650"/>
            <a:ext cx="5220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Collegamento con le</a:t>
            </a:r>
            <a:r>
              <a:rPr lang="it-IT" sz="1650" b="1">
                <a:solidFill>
                  <a:srgbClr val="767D85"/>
                </a:solidFill>
              </a:rPr>
              <a:t> iniziative globali</a:t>
            </a:r>
            <a:endParaRPr sz="1650" b="1">
              <a:solidFill>
                <a:srgbClr val="767D85"/>
              </a:solidFill>
            </a:endParaRPr>
          </a:p>
        </p:txBody>
      </p:sp>
      <p:sp>
        <p:nvSpPr>
          <p:cNvPr id="479" name="Google Shape;479;g38216bd5076_6_250"/>
          <p:cNvSpPr txBox="1"/>
          <p:nvPr/>
        </p:nvSpPr>
        <p:spPr>
          <a:xfrm>
            <a:off x="461600" y="4540750"/>
            <a:ext cx="6363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33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650"/>
              <a:buChar char="●"/>
            </a:pPr>
            <a:r>
              <a:rPr lang="it-IT" sz="1650">
                <a:solidFill>
                  <a:srgbClr val="767D85"/>
                </a:solidFill>
              </a:rPr>
              <a:t>Gruppo internazionale di esperti per </a:t>
            </a:r>
            <a:r>
              <a:rPr lang="it-IT" sz="1650" b="1">
                <a:solidFill>
                  <a:srgbClr val="767D85"/>
                </a:solidFill>
              </a:rPr>
              <a:t>“approccio integrato” dei monitoraggi dei rifiuti sul fondo da reti a strascico ed immagini sul fondo </a:t>
            </a:r>
            <a:r>
              <a:rPr lang="it-IT" sz="1650">
                <a:solidFill>
                  <a:srgbClr val="767D85"/>
                </a:solidFill>
              </a:rPr>
              <a:t>(già usati per monitorare biodiversità del fondo ROV, AUV…)</a:t>
            </a:r>
            <a:endParaRPr sz="1650">
              <a:solidFill>
                <a:srgbClr val="767D85"/>
              </a:solidFill>
            </a:endParaRPr>
          </a:p>
        </p:txBody>
      </p:sp>
      <p:pic>
        <p:nvPicPr>
          <p:cNvPr id="480" name="Google Shape;480;g38216bd5076_6_250" title="11952041383_583e287e8a_k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200" y="3951525"/>
            <a:ext cx="2996936" cy="224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38216bd5076_6_250" title="Screenshot 2025-09-18 at 11.15.54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300" y="1305225"/>
            <a:ext cx="5837153" cy="249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8216bd5076_0_15"/>
          <p:cNvSpPr txBox="1"/>
          <p:nvPr/>
        </p:nvSpPr>
        <p:spPr>
          <a:xfrm>
            <a:off x="4574788" y="5858850"/>
            <a:ext cx="69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</a:rPr>
              <a:t>DAL DATO ALLA CONOSCENZA - Giulia Dapueto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835cfd6cb0_1_0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DAL DATO ALLA CONOSCENZA</a:t>
            </a:r>
            <a:endParaRPr/>
          </a:p>
        </p:txBody>
      </p:sp>
      <p:pic>
        <p:nvPicPr>
          <p:cNvPr id="492" name="Google Shape;492;g3835cfd6cb0_1_0" descr="Immagine che contiene testo, diagramma, schermata, Piano&#10;&#10;Il contenuto generato dall'IA potrebbe non essere corretto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13562"/>
            <a:ext cx="12192000" cy="287292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835cfd6cb0_1_0"/>
          <p:cNvSpPr txBox="1"/>
          <p:nvPr/>
        </p:nvSpPr>
        <p:spPr>
          <a:xfrm>
            <a:off x="723900" y="1271392"/>
            <a:ext cx="1073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Prendere ciò che è disorganizzato e renderlo organizzato….</a:t>
            </a:r>
            <a:endParaRPr/>
          </a:p>
        </p:txBody>
      </p:sp>
      <p:sp>
        <p:nvSpPr>
          <p:cNvPr id="494" name="Google Shape;494;g3835cfd6cb0_1_0"/>
          <p:cNvSpPr txBox="1"/>
          <p:nvPr/>
        </p:nvSpPr>
        <p:spPr>
          <a:xfrm>
            <a:off x="1521124" y="1822991"/>
            <a:ext cx="16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Dati</a:t>
            </a:r>
            <a:endParaRPr/>
          </a:p>
        </p:txBody>
      </p:sp>
      <p:sp>
        <p:nvSpPr>
          <p:cNvPr id="495" name="Google Shape;495;g3835cfd6cb0_1_0"/>
          <p:cNvSpPr txBox="1"/>
          <p:nvPr/>
        </p:nvSpPr>
        <p:spPr>
          <a:xfrm>
            <a:off x="3450344" y="1822991"/>
            <a:ext cx="16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Informazione</a:t>
            </a:r>
            <a:endParaRPr/>
          </a:p>
        </p:txBody>
      </p:sp>
      <p:sp>
        <p:nvSpPr>
          <p:cNvPr id="496" name="Google Shape;496;g3835cfd6cb0_1_0"/>
          <p:cNvSpPr txBox="1"/>
          <p:nvPr/>
        </p:nvSpPr>
        <p:spPr>
          <a:xfrm>
            <a:off x="5312329" y="1822991"/>
            <a:ext cx="16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Conoscenza</a:t>
            </a:r>
            <a:endParaRPr/>
          </a:p>
        </p:txBody>
      </p:sp>
      <p:sp>
        <p:nvSpPr>
          <p:cNvPr id="497" name="Google Shape;497;g3835cfd6cb0_1_0"/>
          <p:cNvSpPr txBox="1"/>
          <p:nvPr/>
        </p:nvSpPr>
        <p:spPr>
          <a:xfrm>
            <a:off x="7120526" y="1822991"/>
            <a:ext cx="16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Intelligenza</a:t>
            </a:r>
            <a:endParaRPr/>
          </a:p>
        </p:txBody>
      </p:sp>
      <p:sp>
        <p:nvSpPr>
          <p:cNvPr id="498" name="Google Shape;498;g3835cfd6cb0_1_0"/>
          <p:cNvSpPr txBox="1"/>
          <p:nvPr/>
        </p:nvSpPr>
        <p:spPr>
          <a:xfrm>
            <a:off x="9076638" y="1822991"/>
            <a:ext cx="16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Saggezza</a:t>
            </a:r>
            <a:endParaRPr/>
          </a:p>
        </p:txBody>
      </p:sp>
      <p:pic>
        <p:nvPicPr>
          <p:cNvPr id="499" name="Google Shape;499;g3835cfd6cb0_1_0" descr="Immagine che contiene testo, diagramma, schermata, Piano&#10;&#10;Il contenuto generato dall'IA potrebbe non essere corretto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808" y="4743106"/>
            <a:ext cx="2245660" cy="107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835cfd6cb0_1_0" descr="Immagine che contiene testo, diagramma, schermata, Piano&#10;&#10;Il contenuto generato dall'IA potrebbe non essere corretto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07" y="5947222"/>
            <a:ext cx="11301952" cy="25549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835cfd6cb0_1_0"/>
          <p:cNvSpPr txBox="1"/>
          <p:nvPr/>
        </p:nvSpPr>
        <p:spPr>
          <a:xfrm>
            <a:off x="1390092" y="5134722"/>
            <a:ext cx="721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Horizon Europe: dati “il più possibile aperti, il meno possibile chiusi”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835cfd6cb0_1_3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LA SFIDA</a:t>
            </a:r>
            <a:endParaRPr/>
          </a:p>
        </p:txBody>
      </p:sp>
      <p:sp>
        <p:nvSpPr>
          <p:cNvPr id="507" name="Google Shape;507;g3835cfd6cb0_1_3"/>
          <p:cNvSpPr txBox="1"/>
          <p:nvPr/>
        </p:nvSpPr>
        <p:spPr>
          <a:xfrm>
            <a:off x="723900" y="4099835"/>
            <a:ext cx="48348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 b="1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Il mare deve essere centrale nelle azioni strategiche e occorre adoperarsi per ridurre i rischi, migliorare le condizioni e la gestione delle aree marine e costiere.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 b="1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Accesso ed elaborazione del dato come sfida comune!</a:t>
            </a:r>
            <a:endParaRPr/>
          </a:p>
        </p:txBody>
      </p:sp>
      <p:pic>
        <p:nvPicPr>
          <p:cNvPr id="508" name="Google Shape;508;g3835cfd6cb0_1_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111" y="3251340"/>
            <a:ext cx="6415890" cy="360665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3835cfd6cb0_1_3"/>
          <p:cNvSpPr txBox="1"/>
          <p:nvPr/>
        </p:nvSpPr>
        <p:spPr>
          <a:xfrm>
            <a:off x="3177766" y="1271392"/>
            <a:ext cx="82767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Il mare ricopre più del 70% della superficie terrestre e ospita l’80% delle specie.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Circa il 40% della popolazione mondiale vive entro 200 km dalla costa e 12 delle 15 megalopoli nel mondo sono città costiere.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Il mare è fonte di cibo, energia, materie prime; è luogo per trasporto e turismo.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Il mare ha un ruolo cruciale sugli effetti climatici a breve e lungo periodo.</a:t>
            </a:r>
            <a:endParaRPr/>
          </a:p>
        </p:txBody>
      </p:sp>
      <p:pic>
        <p:nvPicPr>
          <p:cNvPr id="510" name="Google Shape;510;g3835cfd6cb0_1_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"/>
          <a:stretch/>
        </p:blipFill>
        <p:spPr>
          <a:xfrm>
            <a:off x="1" y="0"/>
            <a:ext cx="3026663" cy="388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835cfd6cb0_1_108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INDICATORI DI CAMBIAMENTO CLIMATICO</a:t>
            </a:r>
            <a:endParaRPr sz="2000">
              <a:solidFill>
                <a:srgbClr val="009FE3"/>
              </a:solidFill>
            </a:endParaRPr>
          </a:p>
        </p:txBody>
      </p:sp>
      <p:pic>
        <p:nvPicPr>
          <p:cNvPr id="516" name="Google Shape;516;g3835cfd6cb0_1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25" y="1242725"/>
            <a:ext cx="11677749" cy="501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835cfd6cb0_1_23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COME RACCOGLIERE I DATI?</a:t>
            </a:r>
            <a:endParaRPr/>
          </a:p>
        </p:txBody>
      </p:sp>
      <p:pic>
        <p:nvPicPr>
          <p:cNvPr id="522" name="Google Shape;522;g3835cfd6cb0_1_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794" y="1508493"/>
            <a:ext cx="8420159" cy="421215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835cfd6cb0_1_23"/>
          <p:cNvSpPr txBox="1"/>
          <p:nvPr/>
        </p:nvSpPr>
        <p:spPr>
          <a:xfrm>
            <a:off x="686016" y="3078914"/>
            <a:ext cx="23397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Satelliti</a:t>
            </a:r>
            <a:endParaRPr sz="2000" b="0" i="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Dati raccolti a distanza dai satelliti in orbita attorno alla Terra, che consentono un monitoraggio della superficie oceanica su larga scala</a:t>
            </a:r>
            <a:endParaRPr sz="1800" b="0" i="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3835cfd6cb0_1_23"/>
          <p:cNvSpPr txBox="1"/>
          <p:nvPr/>
        </p:nvSpPr>
        <p:spPr>
          <a:xfrm>
            <a:off x="723900" y="1427386"/>
            <a:ext cx="3917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1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In situ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Dati raccolti direttamente in ambiente usando sensori, strumenti, osservazioni umane in specifici luoghi</a:t>
            </a:r>
            <a:endParaRPr sz="1800">
              <a:solidFill>
                <a:srgbClr val="767D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3835cfd6cb0_1_23"/>
          <p:cNvSpPr txBox="1"/>
          <p:nvPr/>
        </p:nvSpPr>
        <p:spPr>
          <a:xfrm>
            <a:off x="9520517" y="5089696"/>
            <a:ext cx="1933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Gemello digitale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Rianalisi, modelli, previsioni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835cfd6cb0_1_27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1034346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COPERNICUS</a:t>
            </a:r>
            <a:endParaRPr/>
          </a:p>
        </p:txBody>
      </p:sp>
      <p:pic>
        <p:nvPicPr>
          <p:cNvPr id="531" name="Google Shape;531;g3835cfd6cb0_1_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8961" y="614812"/>
            <a:ext cx="1457889" cy="537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g3835cfd6cb0_1_27"/>
          <p:cNvGrpSpPr/>
          <p:nvPr/>
        </p:nvGrpSpPr>
        <p:grpSpPr>
          <a:xfrm>
            <a:off x="569285" y="1170950"/>
            <a:ext cx="11053429" cy="5687050"/>
            <a:chOff x="656183" y="1170950"/>
            <a:chExt cx="11053429" cy="5687050"/>
          </a:xfrm>
        </p:grpSpPr>
        <p:pic>
          <p:nvPicPr>
            <p:cNvPr id="533" name="Google Shape;533;g3835cfd6cb0_1_2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183" y="1170950"/>
              <a:ext cx="10094261" cy="568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g3835cfd6cb0_1_27" title="Copernicus.png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62" y="1170950"/>
              <a:ext cx="959150" cy="56870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8216bd5076_5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626" y="2994616"/>
            <a:ext cx="2538000" cy="158718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8216bd5076_5_86"/>
          <p:cNvSpPr txBox="1"/>
          <p:nvPr/>
        </p:nvSpPr>
        <p:spPr>
          <a:xfrm>
            <a:off x="9092014" y="752630"/>
            <a:ext cx="2408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MSFD 2008/56/CE</a:t>
            </a:r>
            <a:endParaRPr/>
          </a:p>
        </p:txBody>
      </p:sp>
      <p:sp>
        <p:nvSpPr>
          <p:cNvPr id="270" name="Google Shape;270;g38216bd5076_5_86"/>
          <p:cNvSpPr txBox="1"/>
          <p:nvPr/>
        </p:nvSpPr>
        <p:spPr>
          <a:xfrm>
            <a:off x="3902418" y="2178448"/>
            <a:ext cx="7506640" cy="28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Strategia Marina – MSFD 2008/56/CE (D.Lgs. 190/2010)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Approccio ecosistemico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Utilizzo sostenibile delle risorse marine e dei servizi ecosistemici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Pilastro ambientale della Politica Marittima Integrata europea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Autorità competente per l’implementazione della MSFD in Italia: Ministero dell’Ambiente e della Sicurezza Energetica (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MASE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8216bd5076_5_86"/>
          <p:cNvSpPr txBox="1"/>
          <p:nvPr/>
        </p:nvSpPr>
        <p:spPr>
          <a:xfrm>
            <a:off x="782942" y="2061099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272" name="Google Shape;272;g38216bd5076_5_86"/>
          <p:cNvSpPr txBox="1"/>
          <p:nvPr/>
        </p:nvSpPr>
        <p:spPr>
          <a:xfrm>
            <a:off x="750626" y="5011675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273" name="Google Shape;273;g38216bd5076_5_86" descr="Immagine che contiene Elementi grafici, grafica, clipart, arte&#10;&#10;Il contenuto generato dall'IA potrebbe non essere corretto.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626" y="1670848"/>
            <a:ext cx="2538000" cy="10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8216bd5076_5_8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626" y="4828219"/>
            <a:ext cx="2538000" cy="98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835cfd6cb0_1_64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674345" lvl="0" indent="0" algn="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 sz="20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European Marine Observation and Data network</a:t>
            </a:r>
            <a:endParaRPr sz="2000">
              <a:solidFill>
                <a:srgbClr val="009FE3"/>
              </a:solidFill>
            </a:endParaRPr>
          </a:p>
        </p:txBody>
      </p:sp>
      <p:grpSp>
        <p:nvGrpSpPr>
          <p:cNvPr id="540" name="Google Shape;540;g3835cfd6cb0_1_64"/>
          <p:cNvGrpSpPr/>
          <p:nvPr/>
        </p:nvGrpSpPr>
        <p:grpSpPr>
          <a:xfrm>
            <a:off x="10947639" y="71786"/>
            <a:ext cx="1069553" cy="1134697"/>
            <a:chOff x="11122450" y="261738"/>
            <a:chExt cx="1069553" cy="1134697"/>
          </a:xfrm>
        </p:grpSpPr>
        <p:sp>
          <p:nvSpPr>
            <p:cNvPr id="541" name="Google Shape;541;g3835cfd6cb0_1_64"/>
            <p:cNvSpPr/>
            <p:nvPr/>
          </p:nvSpPr>
          <p:spPr>
            <a:xfrm>
              <a:off x="11122450" y="261739"/>
              <a:ext cx="1069500" cy="113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2" name="Google Shape;542;g3835cfd6cb0_1_6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2450" y="261738"/>
              <a:ext cx="1069553" cy="11346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3" name="Google Shape;543;g3835cfd6cb0_1_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85" y="366523"/>
            <a:ext cx="742358" cy="81463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835cfd6cb0_1_64"/>
          <p:cNvSpPr txBox="1"/>
          <p:nvPr/>
        </p:nvSpPr>
        <p:spPr>
          <a:xfrm>
            <a:off x="112601" y="0"/>
            <a:ext cx="106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D"/>
              </a:buClr>
              <a:buSzPts val="1800"/>
              <a:buFont typeface="Arial"/>
              <a:buNone/>
            </a:pPr>
            <a:r>
              <a:rPr lang="it-IT" sz="1800" b="1">
                <a:solidFill>
                  <a:srgbClr val="2E2D2D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/>
          </a:p>
        </p:txBody>
      </p:sp>
      <p:pic>
        <p:nvPicPr>
          <p:cNvPr id="545" name="Google Shape;545;g3835cfd6cb0_1_6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63"/>
          <a:stretch/>
        </p:blipFill>
        <p:spPr>
          <a:xfrm>
            <a:off x="113" y="1189043"/>
            <a:ext cx="12191887" cy="5681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g3835cfd6cb0_1_6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783" y="0"/>
            <a:ext cx="10665218" cy="62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3835cfd6cb0_1_60"/>
          <p:cNvSpPr/>
          <p:nvPr/>
        </p:nvSpPr>
        <p:spPr>
          <a:xfrm>
            <a:off x="4660728" y="1813594"/>
            <a:ext cx="428400" cy="730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g3835cfd6cb0_1_6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965" y="739221"/>
            <a:ext cx="991760" cy="151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3835cfd6cb0_1_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349" y="739226"/>
            <a:ext cx="927389" cy="15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3835cfd6cb0_1_6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512" y="758352"/>
            <a:ext cx="3445544" cy="4782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g3835cfd6cb0_1_60"/>
          <p:cNvGrpSpPr/>
          <p:nvPr/>
        </p:nvGrpSpPr>
        <p:grpSpPr>
          <a:xfrm>
            <a:off x="118467" y="1337081"/>
            <a:ext cx="1069553" cy="1134697"/>
            <a:chOff x="11122450" y="261738"/>
            <a:chExt cx="1069553" cy="1134697"/>
          </a:xfrm>
        </p:grpSpPr>
        <p:sp>
          <p:nvSpPr>
            <p:cNvPr id="556" name="Google Shape;556;g3835cfd6cb0_1_60"/>
            <p:cNvSpPr/>
            <p:nvPr/>
          </p:nvSpPr>
          <p:spPr>
            <a:xfrm>
              <a:off x="11122450" y="261739"/>
              <a:ext cx="1069500" cy="113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7" name="Google Shape;557;g3835cfd6cb0_1_60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2450" y="261738"/>
              <a:ext cx="1069553" cy="11346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8" name="Google Shape;558;g3835cfd6cb0_1_6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85" y="366523"/>
            <a:ext cx="742358" cy="81463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3835cfd6cb0_1_60"/>
          <p:cNvSpPr txBox="1"/>
          <p:nvPr/>
        </p:nvSpPr>
        <p:spPr>
          <a:xfrm>
            <a:off x="112601" y="0"/>
            <a:ext cx="106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D"/>
              </a:buClr>
              <a:buSzPts val="1800"/>
              <a:buFont typeface="Arial"/>
              <a:buNone/>
            </a:pPr>
            <a:r>
              <a:rPr lang="it-IT" sz="1800" b="1">
                <a:solidFill>
                  <a:srgbClr val="2E2D2D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3835cfd6cb0_1_160" descr="Immagine che contiene testo, mappa, diagramma, schermata&#10;&#10;Il contenuto generato dall'IA potrebbe non essere corretto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08" y="1197704"/>
            <a:ext cx="11835381" cy="510416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3835cfd6cb0_1_160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674345" lvl="0" indent="0" algn="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 sz="20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European Marine Observation and Data network</a:t>
            </a:r>
            <a:endParaRPr sz="2000">
              <a:solidFill>
                <a:srgbClr val="009FE3"/>
              </a:solidFill>
            </a:endParaRPr>
          </a:p>
        </p:txBody>
      </p:sp>
      <p:grpSp>
        <p:nvGrpSpPr>
          <p:cNvPr id="566" name="Google Shape;566;g3835cfd6cb0_1_160"/>
          <p:cNvGrpSpPr/>
          <p:nvPr/>
        </p:nvGrpSpPr>
        <p:grpSpPr>
          <a:xfrm>
            <a:off x="10947639" y="71786"/>
            <a:ext cx="1069553" cy="1134697"/>
            <a:chOff x="11122450" y="261738"/>
            <a:chExt cx="1069553" cy="1134697"/>
          </a:xfrm>
        </p:grpSpPr>
        <p:sp>
          <p:nvSpPr>
            <p:cNvPr id="567" name="Google Shape;567;g3835cfd6cb0_1_160"/>
            <p:cNvSpPr/>
            <p:nvPr/>
          </p:nvSpPr>
          <p:spPr>
            <a:xfrm>
              <a:off x="11122450" y="261739"/>
              <a:ext cx="1069500" cy="113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8" name="Google Shape;568;g3835cfd6cb0_1_16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2450" y="261738"/>
              <a:ext cx="1069553" cy="11346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9" name="Google Shape;569;g3835cfd6cb0_1_1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85" y="366523"/>
            <a:ext cx="742358" cy="81463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3835cfd6cb0_1_160"/>
          <p:cNvSpPr txBox="1"/>
          <p:nvPr/>
        </p:nvSpPr>
        <p:spPr>
          <a:xfrm>
            <a:off x="112601" y="0"/>
            <a:ext cx="106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D"/>
              </a:buClr>
              <a:buSzPts val="1800"/>
              <a:buFont typeface="Arial"/>
              <a:buNone/>
            </a:pPr>
            <a:r>
              <a:rPr lang="it-IT" sz="1800" b="1">
                <a:solidFill>
                  <a:srgbClr val="2E2D2D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3835cfd6cb0_1_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88" y="1489238"/>
            <a:ext cx="5042813" cy="232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835cfd6cb0_1_5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735" y="1489238"/>
            <a:ext cx="5042814" cy="232473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3835cfd6cb0_1_56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DAI DATI ALLA CONOSCENZA</a:t>
            </a:r>
            <a:endParaRPr/>
          </a:p>
        </p:txBody>
      </p:sp>
      <p:sp>
        <p:nvSpPr>
          <p:cNvPr id="578" name="Google Shape;578;g3835cfd6cb0_1_56"/>
          <p:cNvSpPr txBox="1"/>
          <p:nvPr/>
        </p:nvSpPr>
        <p:spPr>
          <a:xfrm>
            <a:off x="2643345" y="1149891"/>
            <a:ext cx="107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3835cfd6cb0_1_56"/>
          <p:cNvSpPr txBox="1"/>
          <p:nvPr/>
        </p:nvSpPr>
        <p:spPr>
          <a:xfrm>
            <a:off x="8186092" y="1149891"/>
            <a:ext cx="150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Climatologia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3835cfd6cb0_1_56"/>
          <p:cNvSpPr txBox="1"/>
          <p:nvPr/>
        </p:nvSpPr>
        <p:spPr>
          <a:xfrm>
            <a:off x="7653742" y="3876232"/>
            <a:ext cx="257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Andamento nel tempo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g3835cfd6cb0_1_56" title="EMODnet_anomalie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32" y="4210289"/>
            <a:ext cx="5038716" cy="26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835cfd6cb0_1_56"/>
          <p:cNvSpPr txBox="1"/>
          <p:nvPr/>
        </p:nvSpPr>
        <p:spPr>
          <a:xfrm>
            <a:off x="2427045" y="3876236"/>
            <a:ext cx="150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2000"/>
              <a:buFont typeface="Calibri"/>
              <a:buNone/>
            </a:pPr>
            <a:r>
              <a:rPr lang="it-IT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Anomalia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g3835cfd6cb0_1_5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4168" y="4260613"/>
            <a:ext cx="5771949" cy="254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g3835cfd6cb0_1_1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61" y="3428869"/>
            <a:ext cx="3485171" cy="111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3835cfd6cb0_1_1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14" y="4705586"/>
            <a:ext cx="3509267" cy="209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3835cfd6cb0_1_13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75" y="1246528"/>
            <a:ext cx="3508145" cy="196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3835cfd6cb0_1_13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518" y="1652085"/>
            <a:ext cx="3161705" cy="11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3835cfd6cb0_1_13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518" y="3428869"/>
            <a:ext cx="3161707" cy="16554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3" name="Google Shape;593;g3835cfd6cb0_1_134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032" y="5156329"/>
            <a:ext cx="3194676" cy="164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3835cfd6cb0_1_134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215" y="1246528"/>
            <a:ext cx="3003551" cy="189436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835cfd6cb0_1_134"/>
          <p:cNvSpPr txBox="1"/>
          <p:nvPr/>
        </p:nvSpPr>
        <p:spPr>
          <a:xfrm>
            <a:off x="8083283" y="3113108"/>
            <a:ext cx="3115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https://forecast.meteocean.science/</a:t>
            </a:r>
            <a:endParaRPr/>
          </a:p>
        </p:txBody>
      </p:sp>
      <p:pic>
        <p:nvPicPr>
          <p:cNvPr id="596" name="Google Shape;596;g3835cfd6cb0_1_134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063" y="3428869"/>
            <a:ext cx="3857853" cy="149164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3835cfd6cb0_1_134"/>
          <p:cNvSpPr txBox="1"/>
          <p:nvPr/>
        </p:nvSpPr>
        <p:spPr>
          <a:xfrm>
            <a:off x="8315571" y="4912310"/>
            <a:ext cx="2650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https://s4sinapsi.it/home/</a:t>
            </a:r>
            <a:endParaRPr/>
          </a:p>
        </p:txBody>
      </p:sp>
      <p:pic>
        <p:nvPicPr>
          <p:cNvPr id="598" name="Google Shape;598;g3835cfd6cb0_1_134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2974" y="5299769"/>
            <a:ext cx="3796033" cy="1499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Google Shape;599;g3835cfd6cb0_1_134"/>
          <p:cNvCxnSpPr/>
          <p:nvPr/>
        </p:nvCxnSpPr>
        <p:spPr>
          <a:xfrm>
            <a:off x="337026" y="3334661"/>
            <a:ext cx="11159100" cy="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0" name="Google Shape;600;g3835cfd6cb0_1_134"/>
          <p:cNvSpPr txBox="1"/>
          <p:nvPr/>
        </p:nvSpPr>
        <p:spPr>
          <a:xfrm>
            <a:off x="737450" y="768079"/>
            <a:ext cx="665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18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Acquisizione, interoperabilità, utilizzo e miglioramento dei servizi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3835cfd6cb0_1_134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DAI DATI ALL’APPLICAZIONE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3835cfd6cb0_1_1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32" y="1173615"/>
            <a:ext cx="10432937" cy="568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835cfd6cb0_1_15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965" y="635808"/>
            <a:ext cx="1921650" cy="51688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835cfd6cb0_1_154"/>
          <p:cNvSpPr txBox="1"/>
          <p:nvPr/>
        </p:nvSpPr>
        <p:spPr>
          <a:xfrm>
            <a:off x="742996" y="752625"/>
            <a:ext cx="107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1484346" lvl="0" indent="0" algn="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 sz="20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European Digital Twin of the Ocean</a:t>
            </a:r>
            <a:endParaRPr sz="2000">
              <a:solidFill>
                <a:srgbClr val="009F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3835cfd6cb0_1_1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613" y="-545"/>
            <a:ext cx="10034773" cy="685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35cfd6cb0_1_169"/>
          <p:cNvSpPr txBox="1"/>
          <p:nvPr/>
        </p:nvSpPr>
        <p:spPr>
          <a:xfrm>
            <a:off x="6151800" y="752625"/>
            <a:ext cx="530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3"/>
              </a:buClr>
              <a:buSzPts val="2000"/>
              <a:buFont typeface="Arial"/>
              <a:buNone/>
            </a:pPr>
            <a:r>
              <a:rPr lang="it-IT" sz="20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SCIENZA PARTECIPATIVA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3835cfd6cb0_1_169"/>
          <p:cNvSpPr txBox="1"/>
          <p:nvPr/>
        </p:nvSpPr>
        <p:spPr>
          <a:xfrm>
            <a:off x="733550" y="1380498"/>
            <a:ext cx="3865800" cy="47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Attività scientifica (come la raccolta di dati) svolta da persone comuni prive di competenze tecniche specialistiche al supporto di progetti di ricerca, spesso in collaborazione con o sotto la supervisione di scienziati professionisti e istituzioni scientifiche.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Strumento di interesse per aumentare la capacità di raccolta dei dati.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>
                <a:solidFill>
                  <a:srgbClr val="767D85"/>
                </a:solidFill>
                <a:latin typeface="Calibri"/>
                <a:ea typeface="Calibri"/>
                <a:cs typeface="Calibri"/>
                <a:sym typeface="Calibri"/>
              </a:rPr>
              <a:t>La commissione Europea si aspetta almeno il 20% dei dati di osservazione del mare da azioni di citizen science entro il 2025.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g3835cfd6cb0_1_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1497" y="1197944"/>
            <a:ext cx="6807805" cy="508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8216bd5076_0_30"/>
          <p:cNvSpPr txBox="1"/>
          <p:nvPr/>
        </p:nvSpPr>
        <p:spPr>
          <a:xfrm>
            <a:off x="1796347" y="5858850"/>
            <a:ext cx="972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</a:rPr>
              <a:t>I rapporti IPCC cosa sono, cosa ci hanno detto e cosa ci diranno   </a:t>
            </a: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(Erika Coppola)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216bd5076_0_34"/>
          <p:cNvSpPr txBox="1"/>
          <p:nvPr/>
        </p:nvSpPr>
        <p:spPr>
          <a:xfrm>
            <a:off x="7652635" y="752625"/>
            <a:ext cx="38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Storia e Mandato </a:t>
            </a:r>
            <a:endParaRPr/>
          </a:p>
        </p:txBody>
      </p:sp>
      <p:sp>
        <p:nvSpPr>
          <p:cNvPr id="631" name="Google Shape;631;g38216bd5076_0_34"/>
          <p:cNvSpPr txBox="1"/>
          <p:nvPr/>
        </p:nvSpPr>
        <p:spPr>
          <a:xfrm>
            <a:off x="3907437" y="1463390"/>
            <a:ext cx="7506600" cy="4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Char char="●"/>
            </a:pPr>
            <a:r>
              <a:rPr lang="it-IT" sz="1450">
                <a:solidFill>
                  <a:srgbClr val="4A86E8"/>
                </a:solidFill>
                <a:highlight>
                  <a:srgbClr val="FFFFFF"/>
                </a:highlight>
              </a:rPr>
              <a:t>L'Intergovernmental Panel on Climate Change (IPCC) è un organismo intergovernativo delle Nazioni Unite.</a:t>
            </a: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Char char="●"/>
            </a:pPr>
            <a:r>
              <a:rPr lang="it-IT" sz="1450">
                <a:solidFill>
                  <a:srgbClr val="4A86E8"/>
                </a:solidFill>
                <a:highlight>
                  <a:srgbClr val="FFFFFF"/>
                </a:highlight>
              </a:rPr>
              <a:t>L'Organizzazione Meteorologica Mondiale e il Programma delle Nazioni Unite per l'Ambiente hanno istituito l'IPCC nel 1988.</a:t>
            </a: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Char char="●"/>
            </a:pPr>
            <a:r>
              <a:rPr lang="it-IT" sz="1450">
                <a:solidFill>
                  <a:srgbClr val="4A86E8"/>
                </a:solidFill>
                <a:highlight>
                  <a:srgbClr val="FFFFFF"/>
                </a:highlight>
              </a:rPr>
              <a:t>L'obiettivo dell'IPCC è fornire ai governi di tutti i livelli informazioni scientifiche che possano utilizzare per sviluppare politiche climatiche. I rapporti dell'IPCC sono anche un contributo fondamentale per i negoziati internazionali sui cambiamenti climatici.</a:t>
            </a: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Char char="●"/>
            </a:pPr>
            <a:r>
              <a:rPr lang="it-IT" sz="1450">
                <a:solidFill>
                  <a:srgbClr val="4A86E8"/>
                </a:solidFill>
                <a:highlight>
                  <a:srgbClr val="FFFFFF"/>
                </a:highlight>
              </a:rPr>
              <a:t>Il ruolo dell'IPCC è valutare, su base completa, obiettiva, aperta e trasparente, le informazioni scientifiche, tecniche e socio-economiche rilevanti per comprendere le basi scientifiche del rischio dei cambiamenti climatici indotti dall'uomo, i loro potenziali impatti e le opzioni per l'adattamento e la mitigazione.</a:t>
            </a: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4A86E8"/>
              </a:solidFill>
              <a:highlight>
                <a:srgbClr val="FFFFFF"/>
              </a:highlight>
            </a:endParaRPr>
          </a:p>
          <a:p>
            <a:pPr marL="457200" marR="0" lvl="0" indent="-320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Char char="●"/>
            </a:pPr>
            <a:r>
              <a:rPr lang="it-IT" sz="1450">
                <a:solidFill>
                  <a:srgbClr val="4A86E8"/>
                </a:solidFill>
                <a:highlight>
                  <a:srgbClr val="FFFFFF"/>
                </a:highlight>
              </a:rPr>
              <a:t>I rapporti dell'IPCC devono essere neutrali rispetto alle politiche, sebbene possano dover trattare in modo obiettivo i fattori scientifici, tecnici e socio-economici rilevanti per l'applicazione delle politiche stesse.</a:t>
            </a:r>
            <a:endParaRPr sz="1450">
              <a:solidFill>
                <a:srgbClr val="4A86E8"/>
              </a:solidFill>
            </a:endParaRPr>
          </a:p>
        </p:txBody>
      </p:sp>
      <p:sp>
        <p:nvSpPr>
          <p:cNvPr id="632" name="Google Shape;632;g38216bd5076_0_34"/>
          <p:cNvSpPr/>
          <p:nvPr/>
        </p:nvSpPr>
        <p:spPr>
          <a:xfrm>
            <a:off x="750626" y="1536178"/>
            <a:ext cx="2537100" cy="140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g38216bd5076_0_34"/>
          <p:cNvSpPr/>
          <p:nvPr/>
        </p:nvSpPr>
        <p:spPr>
          <a:xfrm>
            <a:off x="750626" y="3023193"/>
            <a:ext cx="2537100" cy="140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38216bd5076_0_34"/>
          <p:cNvSpPr txBox="1"/>
          <p:nvPr/>
        </p:nvSpPr>
        <p:spPr>
          <a:xfrm>
            <a:off x="782942" y="2061099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635" name="Google Shape;635;g38216bd5076_0_34"/>
          <p:cNvSpPr txBox="1"/>
          <p:nvPr/>
        </p:nvSpPr>
        <p:spPr>
          <a:xfrm>
            <a:off x="777923" y="3505065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636" name="Google Shape;636;g38216bd5076_0_34"/>
          <p:cNvSpPr txBox="1"/>
          <p:nvPr/>
        </p:nvSpPr>
        <p:spPr>
          <a:xfrm>
            <a:off x="750626" y="5011675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637" name="Google Shape;637;g38216bd5076_0_34" title="Screenshot 2025-09-24 at 15.06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551" y="1536175"/>
            <a:ext cx="2537100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38216bd5076_0_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25" y="3023200"/>
            <a:ext cx="2556025" cy="261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38216bd5076_5_9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89" y="4135072"/>
            <a:ext cx="2534400" cy="201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8216bd5076_5_9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626" y="1494024"/>
            <a:ext cx="2534400" cy="259607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8216bd5076_5_96"/>
          <p:cNvSpPr txBox="1"/>
          <p:nvPr/>
        </p:nvSpPr>
        <p:spPr>
          <a:xfrm>
            <a:off x="6525605" y="752630"/>
            <a:ext cx="49744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Implementazione della MSFD 2008/56/CE</a:t>
            </a:r>
            <a:endParaRPr/>
          </a:p>
        </p:txBody>
      </p:sp>
      <p:sp>
        <p:nvSpPr>
          <p:cNvPr id="282" name="Google Shape;282;g38216bd5076_5_96"/>
          <p:cNvSpPr txBox="1"/>
          <p:nvPr/>
        </p:nvSpPr>
        <p:spPr>
          <a:xfrm>
            <a:off x="3987385" y="1463390"/>
            <a:ext cx="7426692" cy="505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Strategia Marina – MSFD 2008/56/CE (D.Lgs. 190/2010)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Cicli sessennali consecutivi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Autorità competente per l’implementazione della MSFD in Italia: Ministero dell’Ambiente e della Sicurezza Energetica (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MASE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Per la definizione di ogni fase il MASE si avvale di un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Comitato Tecnico 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(rappresentanti delle Amministrazioni Centrali, Regionali, Unione Province Italiane e Associazione Nazionale Comuni Italiani)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Accordi operativi tra il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MASE, ISPRA e le ARPA capofila 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di ciascuna sottoregione marina (ARPAE Emilia-Romagna per il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Mar Adriatico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, ARPA Calabria per il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Mar Ionio e Mar Mediterraneo Centrale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, ARPA Liguria per il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Mar Mediterraneo Occidentale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Suddivisione delle acque territoriali italiane in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tre Sottoregioni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: Mar Adriatico, Mar Ionio e Mar Mediterraneo Centrale, Mar Mediterraneo Occidentale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8216bd5076_5_96"/>
          <p:cNvSpPr/>
          <p:nvPr/>
        </p:nvSpPr>
        <p:spPr>
          <a:xfrm>
            <a:off x="618138" y="6047258"/>
            <a:ext cx="457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https://strategiamarina.isprambiente.it/attuazione-della-strategia-marina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827deff813_4_35"/>
          <p:cNvSpPr txBox="1"/>
          <p:nvPr/>
        </p:nvSpPr>
        <p:spPr>
          <a:xfrm>
            <a:off x="7652635" y="752625"/>
            <a:ext cx="38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Storia e Mandato </a:t>
            </a:r>
            <a:endParaRPr/>
          </a:p>
        </p:txBody>
      </p:sp>
      <p:pic>
        <p:nvPicPr>
          <p:cNvPr id="644" name="Google Shape;644;g3827deff813_4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150" y="3557750"/>
            <a:ext cx="9260424" cy="23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827deff813_4_35"/>
          <p:cNvSpPr txBox="1"/>
          <p:nvPr/>
        </p:nvSpPr>
        <p:spPr>
          <a:xfrm>
            <a:off x="972200" y="1242650"/>
            <a:ext cx="9788700" cy="2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9FE3"/>
                </a:solidFill>
              </a:rPr>
              <a:t>L’IPCC esamina e valuta le più recenti informazioni scientifiche, tecniche e socio-economiche prodotte in tutto il mondo, e importanti per la comprensione dei cambiamenti climatici.</a:t>
            </a:r>
            <a:endParaRPr sz="2400">
              <a:solidFill>
                <a:srgbClr val="009FE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9FE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9FE3"/>
                </a:solidFill>
              </a:rPr>
              <a:t>Non</a:t>
            </a:r>
            <a:r>
              <a:rPr lang="it-IT" sz="2400">
                <a:solidFill>
                  <a:srgbClr val="009FE3"/>
                </a:solidFill>
              </a:rPr>
              <a:t> fa ricerca né raccolta di dati climatici</a:t>
            </a:r>
            <a:endParaRPr sz="2800">
              <a:solidFill>
                <a:srgbClr val="009F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827deff813_4_44"/>
          <p:cNvSpPr txBox="1"/>
          <p:nvPr/>
        </p:nvSpPr>
        <p:spPr>
          <a:xfrm>
            <a:off x="5960221" y="752625"/>
            <a:ext cx="5539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it-IT" sz="2150">
                <a:solidFill>
                  <a:srgbClr val="009FE3"/>
                </a:solidFill>
              </a:rPr>
              <a:t>Redazione del Report</a:t>
            </a:r>
            <a:endParaRPr sz="2000">
              <a:solidFill>
                <a:srgbClr val="009FE3"/>
              </a:solidFill>
            </a:endParaRPr>
          </a:p>
        </p:txBody>
      </p:sp>
      <p:sp>
        <p:nvSpPr>
          <p:cNvPr id="651" name="Google Shape;651;g3827deff813_4_44"/>
          <p:cNvSpPr txBox="1"/>
          <p:nvPr/>
        </p:nvSpPr>
        <p:spPr>
          <a:xfrm>
            <a:off x="972200" y="1242650"/>
            <a:ext cx="97887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>
                <a:solidFill>
                  <a:srgbClr val="009FE3"/>
                </a:solidFill>
              </a:rPr>
              <a:t>Migliaia di ricercatori provenienti da tutto il mondo contribuiscono al lavoro dell’IPCC su base volontaria.</a:t>
            </a:r>
            <a:endParaRPr sz="1800">
              <a:solidFill>
                <a:srgbClr val="009FE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9FE3"/>
                </a:solidFill>
              </a:rPr>
              <a:t>Il processo di revisione è un elemento fondamentale delle procedure IPCC per assicurare una valutazione completa e obiettiva delle informazioni attualmente disponibili.</a:t>
            </a:r>
            <a:endParaRPr sz="1800">
              <a:solidFill>
                <a:srgbClr val="009FE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009FE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9FE3"/>
                </a:solidFill>
              </a:rPr>
              <a:t>L’IPCC aspira a riflettere una varietà di punti di vista e competenze diverse.</a:t>
            </a:r>
            <a:endParaRPr sz="2400">
              <a:solidFill>
                <a:srgbClr val="009FE3"/>
              </a:solidFill>
            </a:endParaRPr>
          </a:p>
        </p:txBody>
      </p:sp>
      <p:pic>
        <p:nvPicPr>
          <p:cNvPr id="652" name="Google Shape;652;g3827deff813_4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3236450"/>
            <a:ext cx="6648526" cy="29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827deff813_4_54"/>
          <p:cNvSpPr txBox="1"/>
          <p:nvPr/>
        </p:nvSpPr>
        <p:spPr>
          <a:xfrm>
            <a:off x="5960221" y="752625"/>
            <a:ext cx="5539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r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it-IT" sz="2150">
                <a:solidFill>
                  <a:srgbClr val="009FE3"/>
                </a:solidFill>
              </a:rPr>
              <a:t>Redazione del Report</a:t>
            </a:r>
            <a:endParaRPr sz="2000">
              <a:solidFill>
                <a:srgbClr val="009FE3"/>
              </a:solidFill>
            </a:endParaRPr>
          </a:p>
        </p:txBody>
      </p:sp>
      <p:pic>
        <p:nvPicPr>
          <p:cNvPr id="658" name="Google Shape;658;g3827deff813_4_54" title="Screenshot 2025-09-24 at 17.51.29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25" y="1178400"/>
            <a:ext cx="5346774" cy="29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827deff813_4_54" title="Screenshot 2025-09-24 at 17.51.53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100" y="1178400"/>
            <a:ext cx="5107224" cy="281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827deff813_4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0225" y="3623813"/>
            <a:ext cx="5445101" cy="268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3827deff813_4_54" title="Screenshot 2025-09-24 at 17.53.27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00" y="3932300"/>
            <a:ext cx="5201625" cy="2925692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3827deff813_4_54"/>
          <p:cNvSpPr txBox="1"/>
          <p:nvPr/>
        </p:nvSpPr>
        <p:spPr>
          <a:xfrm>
            <a:off x="2126750" y="2185938"/>
            <a:ext cx="312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Plenaria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g3827deff813_4_54"/>
          <p:cNvSpPr txBox="1"/>
          <p:nvPr/>
        </p:nvSpPr>
        <p:spPr>
          <a:xfrm>
            <a:off x="7359150" y="2279825"/>
            <a:ext cx="312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Approvazione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g3827deff813_4_54"/>
          <p:cNvSpPr txBox="1"/>
          <p:nvPr/>
        </p:nvSpPr>
        <p:spPr>
          <a:xfrm>
            <a:off x="7359150" y="4284938"/>
            <a:ext cx="312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Negoziazioni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"/>
          <p:cNvSpPr txBox="1"/>
          <p:nvPr/>
        </p:nvSpPr>
        <p:spPr>
          <a:xfrm>
            <a:off x="777971" y="752625"/>
            <a:ext cx="107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Il riscaldamento globale osservato è causato dalle emissioni derivanti dalle attività umane.</a:t>
            </a:r>
            <a:endParaRPr/>
          </a:p>
        </p:txBody>
      </p:sp>
      <p:sp>
        <p:nvSpPr>
          <p:cNvPr id="670" name="Google Shape;670;p4"/>
          <p:cNvSpPr txBox="1"/>
          <p:nvPr/>
        </p:nvSpPr>
        <p:spPr>
          <a:xfrm>
            <a:off x="777923" y="3343922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671" name="Google Shape;671;p4" title="Screenshot 2025-09-24 at 15.40.14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25" y="1338150"/>
            <a:ext cx="3443251" cy="193179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72" name="Google Shape;672;p4" title="Screenshot 2025-09-24 at 15.50.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750" y="1682550"/>
            <a:ext cx="7310175" cy="43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"/>
          <p:cNvSpPr txBox="1"/>
          <p:nvPr/>
        </p:nvSpPr>
        <p:spPr>
          <a:xfrm>
            <a:off x="4338401" y="1207550"/>
            <a:ext cx="7067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Anomalia della temperatura globale basata sulle osservazioni dirette (1850-2020) rispetto al periodo 1850-1900 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827deff813_4_14"/>
          <p:cNvSpPr txBox="1"/>
          <p:nvPr/>
        </p:nvSpPr>
        <p:spPr>
          <a:xfrm>
            <a:off x="777971" y="752625"/>
            <a:ext cx="1072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Il riscaldamento osservato e il bilancio del carbonio  </a:t>
            </a:r>
            <a:endParaRPr/>
          </a:p>
        </p:txBody>
      </p:sp>
      <p:pic>
        <p:nvPicPr>
          <p:cNvPr id="679" name="Google Shape;679;g3827deff813_4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75" y="1430825"/>
            <a:ext cx="32861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g3827deff813_4_14" title="Screenshot 2025-09-24 at 16.22.44.pn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00" y="1729400"/>
            <a:ext cx="2223675" cy="43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3827deff813_4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8625" y="6337775"/>
            <a:ext cx="75247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3827deff813_4_14" title="Screenshot 2025-09-24 at 16.23.58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00" y="1550850"/>
            <a:ext cx="7076976" cy="46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g3827deff813_4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200" y="1450300"/>
            <a:ext cx="7775475" cy="44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3827deff813_4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7800" y="4983975"/>
            <a:ext cx="3742200" cy="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827deff813_4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1175" y="4548550"/>
            <a:ext cx="4381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3827deff813_4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4000" y="6348900"/>
            <a:ext cx="5819775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3827deff813_4_25"/>
          <p:cNvSpPr txBox="1"/>
          <p:nvPr/>
        </p:nvSpPr>
        <p:spPr>
          <a:xfrm>
            <a:off x="729350" y="763725"/>
            <a:ext cx="1066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highlight>
                  <a:srgbClr val="FFFFFF"/>
                </a:highlight>
              </a:rPr>
              <a:t>Probabilità di Raggiungere gli Obiettivi Climatici Globali</a:t>
            </a:r>
            <a:endParaRPr sz="2000">
              <a:solidFill>
                <a:srgbClr val="009FE3"/>
              </a:solidFill>
            </a:endParaRPr>
          </a:p>
        </p:txBody>
      </p:sp>
      <p:cxnSp>
        <p:nvCxnSpPr>
          <p:cNvPr id="692" name="Google Shape;692;g3827deff813_4_25"/>
          <p:cNvCxnSpPr/>
          <p:nvPr/>
        </p:nvCxnSpPr>
        <p:spPr>
          <a:xfrm rot="10800000" flipH="1">
            <a:off x="9437900" y="3374325"/>
            <a:ext cx="716100" cy="1526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3" name="Google Shape;693;g3827deff813_4_25"/>
          <p:cNvCxnSpPr/>
          <p:nvPr/>
        </p:nvCxnSpPr>
        <p:spPr>
          <a:xfrm rot="10800000" flipH="1">
            <a:off x="6986275" y="2008250"/>
            <a:ext cx="3396600" cy="2335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4" name="Google Shape;694;g3827deff813_4_25"/>
          <p:cNvSpPr txBox="1"/>
          <p:nvPr/>
        </p:nvSpPr>
        <p:spPr>
          <a:xfrm>
            <a:off x="10043240" y="2878858"/>
            <a:ext cx="174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Promesse</a:t>
            </a:r>
            <a:endParaRPr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g3827deff813_4_25"/>
          <p:cNvSpPr txBox="1"/>
          <p:nvPr/>
        </p:nvSpPr>
        <p:spPr>
          <a:xfrm>
            <a:off x="9820663" y="1052938"/>
            <a:ext cx="2358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Attuali leggi implementate</a:t>
            </a:r>
            <a:endParaRPr sz="2800" dirty="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"/>
          <p:cNvSpPr txBox="1"/>
          <p:nvPr/>
        </p:nvSpPr>
        <p:spPr>
          <a:xfrm>
            <a:off x="7377511" y="752625"/>
            <a:ext cx="41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Prossimo IPCC AR7</a:t>
            </a:r>
            <a:endParaRPr/>
          </a:p>
        </p:txBody>
      </p:sp>
      <p:sp>
        <p:nvSpPr>
          <p:cNvPr id="701" name="Google Shape;701;p5"/>
          <p:cNvSpPr txBox="1"/>
          <p:nvPr/>
        </p:nvSpPr>
        <p:spPr>
          <a:xfrm>
            <a:off x="86699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02" name="Google Shape;702;p5"/>
          <p:cNvSpPr txBox="1"/>
          <p:nvPr/>
        </p:nvSpPr>
        <p:spPr>
          <a:xfrm>
            <a:off x="354015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03" name="Google Shape;703;p5"/>
          <p:cNvSpPr txBox="1"/>
          <p:nvPr/>
        </p:nvSpPr>
        <p:spPr>
          <a:xfrm>
            <a:off x="6148683" y="4994500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04" name="Google Shape;704;p5"/>
          <p:cNvSpPr txBox="1"/>
          <p:nvPr/>
        </p:nvSpPr>
        <p:spPr>
          <a:xfrm>
            <a:off x="8789525" y="4992965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705" name="Google Shape;705;p5" title="slide1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975" y="1255075"/>
            <a:ext cx="7584174" cy="483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27deff813_4_78"/>
          <p:cNvSpPr txBox="1"/>
          <p:nvPr/>
        </p:nvSpPr>
        <p:spPr>
          <a:xfrm>
            <a:off x="7377511" y="752625"/>
            <a:ext cx="41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Prossimo IPCC AR7</a:t>
            </a:r>
            <a:endParaRPr/>
          </a:p>
        </p:txBody>
      </p:sp>
      <p:sp>
        <p:nvSpPr>
          <p:cNvPr id="711" name="Google Shape;711;g3827deff813_4_78"/>
          <p:cNvSpPr/>
          <p:nvPr/>
        </p:nvSpPr>
        <p:spPr>
          <a:xfrm>
            <a:off x="834683" y="4506922"/>
            <a:ext cx="2537100" cy="140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3827deff813_4_78"/>
          <p:cNvSpPr txBox="1"/>
          <p:nvPr/>
        </p:nvSpPr>
        <p:spPr>
          <a:xfrm>
            <a:off x="866999" y="4984006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13" name="Google Shape;713;g3827deff813_4_78"/>
          <p:cNvSpPr/>
          <p:nvPr/>
        </p:nvSpPr>
        <p:spPr>
          <a:xfrm>
            <a:off x="3475525" y="4506921"/>
            <a:ext cx="2537100" cy="140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3827deff813_4_78"/>
          <p:cNvSpPr/>
          <p:nvPr/>
        </p:nvSpPr>
        <p:spPr>
          <a:xfrm>
            <a:off x="6116367" y="4506921"/>
            <a:ext cx="2537100" cy="1404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g3827deff813_4_78"/>
          <p:cNvSpPr txBox="1"/>
          <p:nvPr/>
        </p:nvSpPr>
        <p:spPr>
          <a:xfrm>
            <a:off x="3540159" y="4984006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16" name="Google Shape;716;g3827deff813_4_78"/>
          <p:cNvSpPr txBox="1"/>
          <p:nvPr/>
        </p:nvSpPr>
        <p:spPr>
          <a:xfrm>
            <a:off x="6148683" y="4994500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717" name="Google Shape;717;g3827deff813_4_78"/>
          <p:cNvSpPr txBox="1"/>
          <p:nvPr/>
        </p:nvSpPr>
        <p:spPr>
          <a:xfrm>
            <a:off x="8789525" y="4992965"/>
            <a:ext cx="24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718" name="Google Shape;718;g3827deff813_4_78" title="Screenshot 2025-09-24 at 18.15.14.pn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50" y="1191800"/>
            <a:ext cx="8164326" cy="50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827deff813_4_93"/>
          <p:cNvSpPr txBox="1"/>
          <p:nvPr/>
        </p:nvSpPr>
        <p:spPr>
          <a:xfrm>
            <a:off x="7377511" y="752625"/>
            <a:ext cx="41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</a:rPr>
              <a:t>Prossimo IPCC AR7</a:t>
            </a:r>
            <a:endParaRPr/>
          </a:p>
        </p:txBody>
      </p:sp>
      <p:sp>
        <p:nvSpPr>
          <p:cNvPr id="724" name="Google Shape;724;g3827deff813_4_93"/>
          <p:cNvSpPr txBox="1"/>
          <p:nvPr/>
        </p:nvSpPr>
        <p:spPr>
          <a:xfrm>
            <a:off x="52925" y="2157873"/>
            <a:ext cx="6797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 b="1">
                <a:solidFill>
                  <a:srgbClr val="009FE3"/>
                </a:solidFill>
              </a:rPr>
              <a:t>Nuovi scenari “Emission-driven” invece che “Concentration-driven”</a:t>
            </a:r>
            <a:endParaRPr sz="1450" b="1">
              <a:solidFill>
                <a:srgbClr val="009FE3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rgbClr val="009FE3"/>
              </a:solidFill>
            </a:endParaRPr>
          </a:p>
        </p:txBody>
      </p:sp>
      <p:pic>
        <p:nvPicPr>
          <p:cNvPr id="725" name="Google Shape;725;g3827deff813_4_93" title="Screenshot 2025-09-24 at 18.28.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500" y="1832590"/>
            <a:ext cx="4659287" cy="410461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3827deff813_4_93"/>
          <p:cNvSpPr txBox="1"/>
          <p:nvPr/>
        </p:nvSpPr>
        <p:spPr>
          <a:xfrm>
            <a:off x="7189675" y="5937200"/>
            <a:ext cx="4917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50" i="1">
                <a:solidFill>
                  <a:schemeClr val="dk1"/>
                </a:solidFill>
              </a:rPr>
              <a:t>https://doi.org/10.5194/egusphere-2024-3765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27" name="Google Shape;727;g3827deff813_4_93"/>
          <p:cNvGraphicFramePr/>
          <p:nvPr/>
        </p:nvGraphicFramePr>
        <p:xfrm>
          <a:off x="101150" y="2696675"/>
          <a:ext cx="6701275" cy="280216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{986E0574-8CC8-4CB6-89FC-9A37A71FC423}</a:tableStyleId>
              </a:tblPr>
              <a:tblGrid>
                <a:gridCol w="119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2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Caratteristica</a:t>
                      </a:r>
                      <a:endParaRPr sz="1200" b="1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Concentration-Driven</a:t>
                      </a:r>
                      <a:endParaRPr sz="1200" b="1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Emission-Driven</a:t>
                      </a:r>
                      <a:endParaRPr sz="1200" b="1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Punto di partenza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Si fissa la concentrazione di gas serra futura.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Si fissano le emissioni umane future.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91425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Domanda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"Che clima avremo se l'atmosfera contiene X gas serra?"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"Che clima avremo se l'umanità emette Y tonnellate di gas serra?"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91425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Realismo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più ipotetico.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Più realistico e completo.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91425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Complessità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Più semplice.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152400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F1115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Più complesso.</a:t>
                      </a:r>
                      <a:endParaRPr sz="1200">
                        <a:solidFill>
                          <a:srgbClr val="0F1115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52400" marR="91425" marT="95250" marB="95250">
                    <a:lnL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F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8" name="Google Shape;728;g3827deff813_4_93"/>
          <p:cNvSpPr txBox="1"/>
          <p:nvPr/>
        </p:nvSpPr>
        <p:spPr>
          <a:xfrm>
            <a:off x="6455425" y="1599550"/>
            <a:ext cx="54726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50" b="1">
                <a:solidFill>
                  <a:srgbClr val="009FE3"/>
                </a:solidFill>
              </a:rPr>
              <a:t>Presenza di scenari di overshoot</a:t>
            </a:r>
            <a:endParaRPr sz="1450" b="1">
              <a:solidFill>
                <a:srgbClr val="009FE3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827deff813_4_66"/>
          <p:cNvSpPr txBox="1"/>
          <p:nvPr/>
        </p:nvSpPr>
        <p:spPr>
          <a:xfrm>
            <a:off x="2715050" y="725725"/>
            <a:ext cx="865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9FE3"/>
                </a:solidFill>
                <a:latin typeface="Calibri"/>
                <a:ea typeface="Calibri"/>
                <a:cs typeface="Calibri"/>
                <a:sym typeface="Calibri"/>
              </a:rPr>
              <a:t>Qual è la mia vita climatica e quella della mia famiglia?</a:t>
            </a:r>
            <a:endParaRPr sz="1800">
              <a:solidFill>
                <a:srgbClr val="009F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g3827deff813_4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652" y="1187425"/>
            <a:ext cx="7315224" cy="48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3827deff813_4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5426" y="6394200"/>
            <a:ext cx="2281325" cy="21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8216bd5076_5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0633" y="3651477"/>
            <a:ext cx="449389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8216bd5076_5_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462" y="3651477"/>
            <a:ext cx="4380796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8216bd5076_5_104"/>
          <p:cNvSpPr txBox="1"/>
          <p:nvPr/>
        </p:nvSpPr>
        <p:spPr>
          <a:xfrm>
            <a:off x="6581710" y="752630"/>
            <a:ext cx="49183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Descrittori qualitativi dell’ambiente marino</a:t>
            </a:r>
            <a:endParaRPr/>
          </a:p>
        </p:txBody>
      </p:sp>
      <p:sp>
        <p:nvSpPr>
          <p:cNvPr id="291" name="Google Shape;291;g38216bd5076_5_104"/>
          <p:cNvSpPr txBox="1"/>
          <p:nvPr/>
        </p:nvSpPr>
        <p:spPr>
          <a:xfrm>
            <a:off x="996462" y="1463390"/>
            <a:ext cx="9988061" cy="21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Scopo principale della MSFD è il raggiungimento, o mantenimento, del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GES (</a:t>
            </a:r>
            <a:r>
              <a:rPr lang="it-IT" sz="1450" b="1" i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Good Environmental Status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b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GES: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 Stato ambientale delle acque marine tale per cui le stesse preservano la diversità ecologica e la vitalità di mari ed oceani puliti, sani e produttivi nelle proprie condizioni intrinseche e tale per cui l’utilizzo dell’ambiente marino si svolge in modo sostenibile, salvaguardandone le potenzialità per gli usi e le attività delle generazioni presenti e future. Il buono stato ambientale è definito in relazione a ciascuna regione o sottoregione marina, sulla base dei descrittori.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La determinazione del GES è basato su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11 Descrittori qualitativi dell’ambiente marino.</a:t>
            </a:r>
            <a:endParaRPr/>
          </a:p>
        </p:txBody>
      </p:sp>
      <p:sp>
        <p:nvSpPr>
          <p:cNvPr id="292" name="Google Shape;292;g38216bd5076_5_104"/>
          <p:cNvSpPr/>
          <p:nvPr/>
        </p:nvSpPr>
        <p:spPr>
          <a:xfrm>
            <a:off x="4165578" y="6105370"/>
            <a:ext cx="4572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https://strategiamarina.isprambiente.it/attuazione-della-strategia-marina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8216bd5076_5_112"/>
          <p:cNvSpPr txBox="1"/>
          <p:nvPr/>
        </p:nvSpPr>
        <p:spPr>
          <a:xfrm>
            <a:off x="8024413" y="752630"/>
            <a:ext cx="34756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 – Rifiuti Marini</a:t>
            </a:r>
            <a:endParaRPr/>
          </a:p>
        </p:txBody>
      </p:sp>
      <p:sp>
        <p:nvSpPr>
          <p:cNvPr id="298" name="Google Shape;298;g38216bd5076_5_112"/>
          <p:cNvSpPr txBox="1"/>
          <p:nvPr/>
        </p:nvSpPr>
        <p:spPr>
          <a:xfrm>
            <a:off x="6439383" y="2437155"/>
            <a:ext cx="4938326" cy="254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1" u="sng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Descrittore 10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: Le proprietà e le quantità dei rifiuti marini non provocano danni all’ambiente costiero e marino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Metodologia standardizzata per tutta la penisola Italiana (redatta da MASE e ISPRA)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Monitoraggi effettuati dalle Arpa e ISPRA (oltre le 12 miglia nautiche)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8216bd5076_5_112"/>
          <p:cNvSpPr/>
          <p:nvPr/>
        </p:nvSpPr>
        <p:spPr>
          <a:xfrm>
            <a:off x="834683" y="4506922"/>
            <a:ext cx="2536977" cy="14040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38216bd5076_5_112"/>
          <p:cNvSpPr txBox="1"/>
          <p:nvPr/>
        </p:nvSpPr>
        <p:spPr>
          <a:xfrm>
            <a:off x="86699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sp>
        <p:nvSpPr>
          <p:cNvPr id="301" name="Google Shape;301;g38216bd5076_5_112"/>
          <p:cNvSpPr/>
          <p:nvPr/>
        </p:nvSpPr>
        <p:spPr>
          <a:xfrm>
            <a:off x="3475525" y="4506921"/>
            <a:ext cx="2536977" cy="140400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38216bd5076_5_112"/>
          <p:cNvSpPr txBox="1"/>
          <p:nvPr/>
        </p:nvSpPr>
        <p:spPr>
          <a:xfrm>
            <a:off x="3540159" y="4984006"/>
            <a:ext cx="24723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SPAZIO IMMAGINE</a:t>
            </a:r>
            <a:endParaRPr/>
          </a:p>
        </p:txBody>
      </p:sp>
      <p:pic>
        <p:nvPicPr>
          <p:cNvPr id="303" name="Google Shape;303;g38216bd5076_5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956" y="25456"/>
            <a:ext cx="5619750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8216bd5076_5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143" y="4055378"/>
            <a:ext cx="5667375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8216bd5076_5_112"/>
          <p:cNvSpPr/>
          <p:nvPr/>
        </p:nvSpPr>
        <p:spPr>
          <a:xfrm>
            <a:off x="6340348" y="6083755"/>
            <a:ext cx="68437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https://strategiamarina.isprambiente.it/msfd-paper-report-2024/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38216bd5076_5_1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02" y="3994516"/>
            <a:ext cx="4198708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8216bd5076_5_124"/>
          <p:cNvSpPr txBox="1"/>
          <p:nvPr/>
        </p:nvSpPr>
        <p:spPr>
          <a:xfrm>
            <a:off x="7638088" y="752630"/>
            <a:ext cx="38619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 – Rifiuti spiaggiati</a:t>
            </a:r>
            <a:endParaRPr/>
          </a:p>
        </p:txBody>
      </p:sp>
      <p:sp>
        <p:nvSpPr>
          <p:cNvPr id="312" name="Google Shape;312;g38216bd5076_5_124"/>
          <p:cNvSpPr txBox="1"/>
          <p:nvPr/>
        </p:nvSpPr>
        <p:spPr>
          <a:xfrm>
            <a:off x="5189426" y="1649787"/>
            <a:ext cx="6220754" cy="410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4 tipologie di spiagge: area remota, area portuale, area urbanizzata e area foce fluviale.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 rifiuti presenti sulla spiaggia vengono raccolti e censiti suddividendoli in macrocategorie e successivamente in categorie secondo le metodologie ministeriali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i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FVG (2016 – 2023): valore mediano del numero di rifiuti pari a 638 n° items/100m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❑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Macrocategoria principale: polimeri artificiali (82%)</a:t>
            </a:r>
            <a:endParaRPr/>
          </a:p>
          <a:p>
            <a:pPr marL="742950" marR="0" lvl="1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b="0" i="0" u="none" strike="noStrike" cap="none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7350" marR="0" lvl="3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▪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Frammenti polistirolo 32%</a:t>
            </a:r>
            <a:endParaRPr/>
          </a:p>
          <a:p>
            <a:pPr marL="1657350" marR="0" lvl="3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▪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Imballaggi industriali 27%</a:t>
            </a:r>
            <a:endParaRPr/>
          </a:p>
          <a:p>
            <a:pPr marL="1657350" marR="0" lvl="3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▪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Frammenti di plastica rigida 10%</a:t>
            </a:r>
            <a:endParaRPr/>
          </a:p>
          <a:p>
            <a:pPr marL="1657350" marR="0" lvl="3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▪"/>
            </a:pPr>
            <a:r>
              <a:rPr lang="it-IT" sz="1450" b="0" i="0" u="none" strike="noStrike" cap="none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Packaging cibo (patatine e/o dolciumi) 8%</a:t>
            </a:r>
            <a:endParaRPr sz="1450" b="0" i="0" u="none" strike="noStrike" cap="none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g38216bd5076_5_1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93" y="1355066"/>
            <a:ext cx="4495433" cy="2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8216bd5076_5_124"/>
          <p:cNvSpPr txBox="1"/>
          <p:nvPr/>
        </p:nvSpPr>
        <p:spPr>
          <a:xfrm>
            <a:off x="6096000" y="6009430"/>
            <a:ext cx="628837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https://www.arpa.fvg.it/temi/temi/rifiuti/sezioni-principali/rifiuti-spiaggiati-e-microplastiche/rifiuti-spiaggiati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38216bd5076_5_1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05" y="3986092"/>
            <a:ext cx="313902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8216bd5076_5_1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256" y="3567477"/>
            <a:ext cx="4081539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38216bd5076_5_132"/>
          <p:cNvSpPr txBox="1"/>
          <p:nvPr/>
        </p:nvSpPr>
        <p:spPr>
          <a:xfrm>
            <a:off x="7796786" y="752630"/>
            <a:ext cx="37032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 – Microplastiche</a:t>
            </a:r>
            <a:endParaRPr/>
          </a:p>
        </p:txBody>
      </p:sp>
      <p:sp>
        <p:nvSpPr>
          <p:cNvPr id="322" name="Google Shape;322;g38216bd5076_5_132"/>
          <p:cNvSpPr txBox="1"/>
          <p:nvPr/>
        </p:nvSpPr>
        <p:spPr>
          <a:xfrm>
            <a:off x="693205" y="1690040"/>
            <a:ext cx="10713349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Monitoraggio delle microplastiche presenti sulla superficie del mare con </a:t>
            </a:r>
            <a:r>
              <a:rPr lang="it-IT" sz="1450" b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rete manta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. Censimento delle microplastiche campionate suddividendole per forma e colore.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 i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In FVG (2016 – 2024): 0,038 mp/m</a:t>
            </a:r>
            <a:r>
              <a:rPr lang="it-IT" sz="1450" baseline="3000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2  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(mediana).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Grande variabilità nel numero delle microplastiche censite tra un campionamento e l’altro e tra una stazione e l’altra.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g38216bd5076_5_1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815" y="3567477"/>
            <a:ext cx="3566441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8216bd5076_5_132"/>
          <p:cNvSpPr txBox="1"/>
          <p:nvPr/>
        </p:nvSpPr>
        <p:spPr>
          <a:xfrm>
            <a:off x="3169651" y="6038096"/>
            <a:ext cx="628837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https://www.arpa.fvg.it/temi/temi/rifiuti/sezioni-principali/rifiuti-spiaggiati-e-microplastiche/microplastiche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8216bd5076_5_141"/>
          <p:cNvSpPr txBox="1"/>
          <p:nvPr/>
        </p:nvSpPr>
        <p:spPr>
          <a:xfrm>
            <a:off x="834683" y="1594634"/>
            <a:ext cx="10579394" cy="120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 b="1" u="sng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TARGET COMMISSIONE EUROPEA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: 20 rifiuti ogni 100 metri di costa (definito nel 2020).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67D85"/>
              </a:buClr>
              <a:buSzPts val="1450"/>
              <a:buFont typeface="Noto Sans Symbols"/>
              <a:buChar char="✔"/>
            </a:pP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Quasi il 100% delle spiagge monitorate in Italia sono Stato Ambientale </a:t>
            </a:r>
            <a:r>
              <a:rPr lang="it-IT" sz="1450" i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bad</a:t>
            </a:r>
            <a:r>
              <a:rPr lang="it-IT" sz="1450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, solo 1 ricade nella classe </a:t>
            </a:r>
            <a:r>
              <a:rPr lang="it-IT" sz="1450" i="1">
                <a:solidFill>
                  <a:srgbClr val="767D85"/>
                </a:solidFill>
                <a:latin typeface="Arial"/>
                <a:ea typeface="Arial"/>
                <a:cs typeface="Arial"/>
                <a:sym typeface="Arial"/>
              </a:rPr>
              <a:t>moderate.</a:t>
            </a:r>
            <a:endParaRPr/>
          </a:p>
          <a:p>
            <a:pPr marL="285750" marR="0" lvl="0" indent="-1936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None/>
            </a:pPr>
            <a:endParaRPr sz="1450" i="1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767D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8216bd5076_5_141"/>
          <p:cNvSpPr txBox="1"/>
          <p:nvPr/>
        </p:nvSpPr>
        <p:spPr>
          <a:xfrm>
            <a:off x="1202994" y="752630"/>
            <a:ext cx="102970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rPr>
              <a:t>DESCRITTORE 10, rifiuti spiaggiati – Valutazione Ambientale, Report Comunitario 2024</a:t>
            </a:r>
            <a:endParaRPr/>
          </a:p>
        </p:txBody>
      </p:sp>
      <p:pic>
        <p:nvPicPr>
          <p:cNvPr id="331" name="Google Shape;331;g38216bd5076_5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683" y="2849263"/>
            <a:ext cx="4374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8216bd5076_5_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519" y="2849263"/>
            <a:ext cx="433384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8216bd5076_5_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5415869"/>
            <a:ext cx="468630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38216bd5076_5_141"/>
          <p:cNvSpPr/>
          <p:nvPr/>
        </p:nvSpPr>
        <p:spPr>
          <a:xfrm>
            <a:off x="3841606" y="6068384"/>
            <a:ext cx="68437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https://strategiamarina.isprambiente.it/msfd-paper-report-2024/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2322</Words>
  <Application>Microsoft Office PowerPoint</Application>
  <PresentationFormat>Widescreen</PresentationFormat>
  <Paragraphs>297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Verdana</vt:lpstr>
      <vt:lpstr>Open Sans</vt:lpstr>
      <vt:lpstr>Calibri</vt:lpstr>
      <vt:lpstr>Roboto</vt:lpstr>
      <vt:lpstr>Arial</vt:lpstr>
      <vt:lpstr>Noto Sans Symbols</vt:lpstr>
      <vt:lpstr>Tema di Office</vt:lpstr>
      <vt:lpstr>Tema di Office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ItalyPost</dc:creator>
  <cp:lastModifiedBy>Chiara Altobelli</cp:lastModifiedBy>
  <cp:revision>3</cp:revision>
  <dcterms:created xsi:type="dcterms:W3CDTF">2023-07-10T13:54:57Z</dcterms:created>
  <dcterms:modified xsi:type="dcterms:W3CDTF">2025-09-29T13:33:47Z</dcterms:modified>
</cp:coreProperties>
</file>